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1"/>
  </p:notesMasterIdLst>
  <p:sldIdLst>
    <p:sldId id="256" r:id="rId2"/>
    <p:sldId id="257" r:id="rId3"/>
    <p:sldId id="267" r:id="rId4"/>
    <p:sldId id="269" r:id="rId5"/>
    <p:sldId id="268" r:id="rId6"/>
    <p:sldId id="258" r:id="rId7"/>
    <p:sldId id="261" r:id="rId8"/>
    <p:sldId id="262" r:id="rId9"/>
    <p:sldId id="264" r:id="rId10"/>
    <p:sldId id="265" r:id="rId11"/>
    <p:sldId id="266" r:id="rId12"/>
    <p:sldId id="271" r:id="rId13"/>
    <p:sldId id="270" r:id="rId14"/>
    <p:sldId id="272" r:id="rId15"/>
    <p:sldId id="273" r:id="rId16"/>
    <p:sldId id="274" r:id="rId17"/>
    <p:sldId id="275" r:id="rId18"/>
    <p:sldId id="276" r:id="rId19"/>
    <p:sldId id="277" r:id="rId20"/>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94"/>
  </p:normalViewPr>
  <p:slideViewPr>
    <p:cSldViewPr snapToGrid="0">
      <p:cViewPr varScale="1">
        <p:scale>
          <a:sx n="90" d="100"/>
          <a:sy n="90" d="100"/>
        </p:scale>
        <p:origin x="232" y="7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58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14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55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03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918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014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90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00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226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22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13"/>
          <p:cNvSpPr txBox="1">
            <a:spLocks noGrp="1"/>
          </p:cNvSpPr>
          <p:nvPr>
            <p:ph type="title"/>
          </p:nvPr>
        </p:nvSpPr>
        <p:spPr>
          <a:xfrm>
            <a:off x="1315592" y="874521"/>
            <a:ext cx="9560814"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body" idx="1"/>
          </p:nvPr>
        </p:nvSpPr>
        <p:spPr>
          <a:xfrm>
            <a:off x="377545" y="1840179"/>
            <a:ext cx="11436908" cy="39287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400" b="0" i="0">
                <a:solidFill>
                  <a:schemeClr val="dk1"/>
                </a:solidFill>
                <a:latin typeface="Arial" panose="020B0604020202090204"/>
                <a:ea typeface="Arial" panose="020B0604020202090204"/>
                <a:cs typeface="Arial" panose="020B0604020202090204"/>
                <a:sym typeface="Arial" panose="020B0604020202090204"/>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
        <p:cNvGrpSpPr/>
        <p:nvPr/>
      </p:nvGrpSpPr>
      <p:grpSpPr>
        <a:xfrm>
          <a:off x="0" y="0"/>
          <a:ext cx="0" cy="0"/>
          <a:chOff x="0" y="0"/>
          <a:chExt cx="0" cy="0"/>
        </a:xfrm>
      </p:grpSpPr>
      <p:sp>
        <p:nvSpPr>
          <p:cNvPr id="20" name="Google Shape;20;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15"/>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1315592" y="874521"/>
            <a:ext cx="9560814"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16"/>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1315592" y="874521"/>
            <a:ext cx="9560814" cy="3911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0" i="0">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10450068" y="326136"/>
            <a:ext cx="1406652" cy="379476"/>
          </a:xfrm>
          <a:prstGeom prst="rect">
            <a:avLst/>
          </a:prstGeom>
          <a:blipFill rotWithShape="1">
            <a:blip r:embed="rId7"/>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2"/>
          <p:cNvSpPr/>
          <p:nvPr/>
        </p:nvSpPr>
        <p:spPr>
          <a:xfrm>
            <a:off x="170687" y="199644"/>
            <a:ext cx="935736" cy="627888"/>
          </a:xfrm>
          <a:prstGeom prst="rect">
            <a:avLst/>
          </a:prstGeom>
          <a:blipFill rotWithShape="1">
            <a:blip r:embed="rId8"/>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12"/>
          <p:cNvSpPr txBox="1">
            <a:spLocks noGrp="1"/>
          </p:cNvSpPr>
          <p:nvPr>
            <p:ph type="title"/>
          </p:nvPr>
        </p:nvSpPr>
        <p:spPr>
          <a:xfrm>
            <a:off x="1315592" y="874521"/>
            <a:ext cx="9560814" cy="3911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2"/>
          <p:cNvSpPr txBox="1">
            <a:spLocks noGrp="1"/>
          </p:cNvSpPr>
          <p:nvPr>
            <p:ph type="body" idx="1"/>
          </p:nvPr>
        </p:nvSpPr>
        <p:spPr>
          <a:xfrm>
            <a:off x="377545" y="1840179"/>
            <a:ext cx="11436908" cy="39287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0" name="Google Shape;10;p1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a:spLocks noGrp="1"/>
          </p:cNvSpPr>
          <p:nvPr>
            <p:ph type="title"/>
          </p:nvPr>
        </p:nvSpPr>
        <p:spPr>
          <a:xfrm>
            <a:off x="2378075" y="2148205"/>
            <a:ext cx="7389495" cy="873942"/>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None/>
            </a:pPr>
            <a:r>
              <a:rPr lang="en-US" sz="2800" dirty="0">
                <a:solidFill>
                  <a:schemeClr val="accent2"/>
                </a:solidFill>
                <a:latin typeface="Times New Roman" panose="02020503050405090304"/>
                <a:ea typeface="Times New Roman" panose="02020503050405090304"/>
                <a:cs typeface="Times New Roman" panose="02020503050405090304"/>
                <a:sym typeface="Times New Roman" panose="02020503050405090304"/>
              </a:rPr>
              <a:t>LENDING CLUB CASE STUDY</a:t>
            </a:r>
            <a:br>
              <a:rPr lang="en-US" sz="2800" dirty="0">
                <a:solidFill>
                  <a:schemeClr val="accent2"/>
                </a:solidFill>
                <a:latin typeface="Times New Roman" panose="02020503050405090304"/>
                <a:ea typeface="Times New Roman" panose="02020503050405090304"/>
                <a:cs typeface="Times New Roman" panose="02020503050405090304"/>
                <a:sym typeface="Times New Roman" panose="02020503050405090304"/>
              </a:rPr>
            </a:br>
            <a:r>
              <a:rPr lang="en-US" sz="2800" dirty="0">
                <a:solidFill>
                  <a:schemeClr val="accent2"/>
                </a:solidFill>
                <a:latin typeface="Times New Roman" panose="02020503050405090304"/>
                <a:ea typeface="Times New Roman" panose="02020503050405090304"/>
                <a:cs typeface="Times New Roman" panose="02020503050405090304"/>
                <a:sym typeface="Times New Roman" panose="02020503050405090304"/>
              </a:rPr>
              <a:t>SUBMISSION</a:t>
            </a:r>
          </a:p>
        </p:txBody>
      </p:sp>
      <p:sp>
        <p:nvSpPr>
          <p:cNvPr id="2" name="TextBox 1">
            <a:extLst>
              <a:ext uri="{FF2B5EF4-FFF2-40B4-BE49-F238E27FC236}">
                <a16:creationId xmlns:a16="http://schemas.microsoft.com/office/drawing/2014/main" id="{9B134A2D-10C3-AE4D-BA0A-B7F1D568D542}"/>
              </a:ext>
            </a:extLst>
          </p:cNvPr>
          <p:cNvSpPr txBox="1"/>
          <p:nvPr/>
        </p:nvSpPr>
        <p:spPr>
          <a:xfrm>
            <a:off x="1055915" y="4245430"/>
            <a:ext cx="4103588" cy="1107996"/>
          </a:xfrm>
          <a:prstGeom prst="rect">
            <a:avLst/>
          </a:prstGeom>
          <a:noFill/>
        </p:spPr>
        <p:txBody>
          <a:bodyPr wrap="square" rtlCol="0">
            <a:spAutoFit/>
          </a:bodyPr>
          <a:lstStyle/>
          <a:p>
            <a:r>
              <a:rPr lang="en-US" sz="2000" b="1" dirty="0">
                <a:solidFill>
                  <a:srgbClr val="0070C0"/>
                </a:solidFill>
              </a:rPr>
              <a:t>Group Members:</a:t>
            </a:r>
          </a:p>
          <a:p>
            <a:endParaRPr lang="en-US" b="1" dirty="0">
              <a:solidFill>
                <a:srgbClr val="0070C0"/>
              </a:solidFill>
            </a:endParaRPr>
          </a:p>
          <a:p>
            <a:r>
              <a:rPr lang="en-US" sz="1600" dirty="0">
                <a:solidFill>
                  <a:srgbClr val="0070C0"/>
                </a:solidFill>
              </a:rPr>
              <a:t>Karthik M Nair </a:t>
            </a:r>
          </a:p>
          <a:p>
            <a:r>
              <a:rPr lang="en-US" sz="1600" dirty="0" err="1">
                <a:solidFill>
                  <a:srgbClr val="0070C0"/>
                </a:solidFill>
              </a:rPr>
              <a:t>Hiep</a:t>
            </a:r>
            <a:r>
              <a:rPr lang="en-US" sz="1600" dirty="0">
                <a:solidFill>
                  <a:srgbClr val="0070C0"/>
                </a:solidFill>
              </a:rPr>
              <a:t> V Dang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Loan Applicants work Experience Analysis</a:t>
            </a:r>
            <a:endParaRPr lang="en-GB" sz="4000" dirty="0"/>
          </a:p>
        </p:txBody>
      </p:sp>
      <p:sp>
        <p:nvSpPr>
          <p:cNvPr id="128" name="Google Shape;128;p10"/>
          <p:cNvSpPr txBox="1">
            <a:spLocks noGrp="1"/>
          </p:cNvSpPr>
          <p:nvPr>
            <p:ph type="body" idx="1"/>
          </p:nvPr>
        </p:nvSpPr>
        <p:spPr>
          <a:xfrm>
            <a:off x="377545" y="1840179"/>
            <a:ext cx="11436908" cy="265512"/>
          </a:xfrm>
          <a:prstGeom prst="rect">
            <a:avLst/>
          </a:prstGeom>
          <a:noFill/>
          <a:ln>
            <a:noFill/>
          </a:ln>
        </p:spPr>
        <p:txBody>
          <a:bodyPr spcFirstLastPara="1" wrap="square" lIns="0" tIns="13325" rIns="0" bIns="0" anchor="t" anchorCtr="0">
            <a:spAutoFit/>
          </a:bodyPr>
          <a:lstStyle/>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EEE27A4E-B8D4-E84E-9B54-A4FDD603980A}"/>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1"/>
          <p:cNvSpPr txBox="1">
            <a:spLocks noGrp="1"/>
          </p:cNvSpPr>
          <p:nvPr>
            <p:ph type="title"/>
          </p:nvPr>
        </p:nvSpPr>
        <p:spPr>
          <a:xfrm>
            <a:off x="1315592" y="874521"/>
            <a:ext cx="6142483" cy="751488"/>
          </a:xfrm>
          <a:prstGeom prst="rect">
            <a:avLst/>
          </a:prstGeom>
          <a:noFill/>
          <a:ln>
            <a:noFill/>
          </a:ln>
        </p:spPr>
        <p:txBody>
          <a:bodyPr spcFirstLastPara="1" wrap="square" lIns="0" tIns="12700" rIns="0" bIns="0" anchor="t" anchorCtr="0">
            <a:spAutoFit/>
          </a:bodyPr>
          <a:lstStyle/>
          <a:p>
            <a:pPr marL="12700"/>
            <a:r>
              <a:rPr lang="en-GB" dirty="0"/>
              <a:t>Loan Amount Analysis</a:t>
            </a:r>
            <a:br>
              <a:rPr lang="en-GB" dirty="0"/>
            </a:br>
            <a:endParaRPr lang="en-US" dirty="0"/>
          </a:p>
        </p:txBody>
      </p:sp>
      <p:pic>
        <p:nvPicPr>
          <p:cNvPr id="2" name="Picture 1">
            <a:extLst>
              <a:ext uri="{FF2B5EF4-FFF2-40B4-BE49-F238E27FC236}">
                <a16:creationId xmlns:a16="http://schemas.microsoft.com/office/drawing/2014/main" id="{D7794097-AB17-5341-8869-7B1C9180BD22}"/>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Income Analysis for the loan applicants</a:t>
            </a:r>
          </a:p>
        </p:txBody>
      </p:sp>
      <p:sp>
        <p:nvSpPr>
          <p:cNvPr id="128" name="Google Shape;128;p10"/>
          <p:cNvSpPr txBox="1">
            <a:spLocks noGrp="1"/>
          </p:cNvSpPr>
          <p:nvPr>
            <p:ph type="body" idx="1"/>
          </p:nvPr>
        </p:nvSpPr>
        <p:spPr>
          <a:xfrm>
            <a:off x="377545" y="1840179"/>
            <a:ext cx="11436908" cy="265512"/>
          </a:xfrm>
          <a:prstGeom prst="rect">
            <a:avLst/>
          </a:prstGeom>
          <a:noFill/>
          <a:ln>
            <a:noFill/>
          </a:ln>
        </p:spPr>
        <p:txBody>
          <a:bodyPr spcFirstLastPara="1" wrap="square" lIns="0" tIns="13325" rIns="0" bIns="0" anchor="t" anchorCtr="0">
            <a:spAutoFit/>
          </a:bodyPr>
          <a:lstStyle/>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2DAED495-D916-3D4F-985B-4A18A1722AD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2915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997053"/>
          </a:xfrm>
          <a:prstGeom prst="rect">
            <a:avLst/>
          </a:prstGeom>
          <a:noFill/>
          <a:ln>
            <a:noFill/>
          </a:ln>
        </p:spPr>
        <p:txBody>
          <a:bodyPr spcFirstLastPara="1" wrap="square" lIns="0" tIns="12050" rIns="0" bIns="0" anchor="t" anchorCtr="0">
            <a:spAutoFit/>
          </a:bodyPr>
          <a:lstStyle/>
          <a:p>
            <a:r>
              <a:rPr lang="en-GB" dirty="0"/>
              <a:t>Loan Defaulters by State Analysis</a:t>
            </a:r>
            <a:br>
              <a:rPr lang="en-GB" sz="4000" dirty="0"/>
            </a:br>
            <a:endParaRPr lang="en-GB" sz="4000" dirty="0"/>
          </a:p>
        </p:txBody>
      </p:sp>
      <p:sp>
        <p:nvSpPr>
          <p:cNvPr id="128" name="Google Shape;128;p10"/>
          <p:cNvSpPr txBox="1">
            <a:spLocks noGrp="1"/>
          </p:cNvSpPr>
          <p:nvPr>
            <p:ph type="body" idx="1"/>
          </p:nvPr>
        </p:nvSpPr>
        <p:spPr>
          <a:xfrm>
            <a:off x="377545" y="1840179"/>
            <a:ext cx="11436908" cy="265512"/>
          </a:xfrm>
          <a:prstGeom prst="rect">
            <a:avLst/>
          </a:prstGeom>
          <a:noFill/>
          <a:ln>
            <a:noFill/>
          </a:ln>
        </p:spPr>
        <p:txBody>
          <a:bodyPr spcFirstLastPara="1" wrap="square" lIns="0" tIns="13325" rIns="0" bIns="0" anchor="t" anchorCtr="0">
            <a:spAutoFit/>
          </a:bodyPr>
          <a:lstStyle/>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08345543-BA4F-9D49-8BD7-60F0AF38477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70520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Purpose for applying Loan Analysis</a:t>
            </a:r>
          </a:p>
        </p:txBody>
      </p:sp>
      <p:sp>
        <p:nvSpPr>
          <p:cNvPr id="128" name="Google Shape;128;p10"/>
          <p:cNvSpPr txBox="1">
            <a:spLocks noGrp="1"/>
          </p:cNvSpPr>
          <p:nvPr>
            <p:ph type="body" idx="1"/>
          </p:nvPr>
        </p:nvSpPr>
        <p:spPr>
          <a:xfrm>
            <a:off x="377545" y="1840179"/>
            <a:ext cx="11436908" cy="265512"/>
          </a:xfrm>
          <a:prstGeom prst="rect">
            <a:avLst/>
          </a:prstGeom>
          <a:noFill/>
          <a:ln>
            <a:noFill/>
          </a:ln>
        </p:spPr>
        <p:txBody>
          <a:bodyPr spcFirstLastPara="1" wrap="square" lIns="0" tIns="13325" rIns="0" bIns="0" anchor="t" anchorCtr="0">
            <a:spAutoFit/>
          </a:bodyPr>
          <a:lstStyle/>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5ABA5BFF-9FFB-B543-B4E0-7C1AD7B31E3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070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Loan Status vs Loan Tenure</a:t>
            </a:r>
          </a:p>
        </p:txBody>
      </p:sp>
      <p:sp>
        <p:nvSpPr>
          <p:cNvPr id="128" name="Google Shape;128;p10"/>
          <p:cNvSpPr txBox="1">
            <a:spLocks noGrp="1"/>
          </p:cNvSpPr>
          <p:nvPr>
            <p:ph type="body" idx="1"/>
          </p:nvPr>
        </p:nvSpPr>
        <p:spPr>
          <a:xfrm>
            <a:off x="377545" y="1840179"/>
            <a:ext cx="11436908" cy="265512"/>
          </a:xfrm>
          <a:prstGeom prst="rect">
            <a:avLst/>
          </a:prstGeom>
          <a:noFill/>
          <a:ln>
            <a:noFill/>
          </a:ln>
        </p:spPr>
        <p:txBody>
          <a:bodyPr spcFirstLastPara="1" wrap="square" lIns="0" tIns="13325" rIns="0" bIns="0" anchor="t" anchorCtr="0">
            <a:spAutoFit/>
          </a:bodyPr>
          <a:lstStyle/>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6DC1B827-F9CE-204B-A91D-564F58731C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4222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Conclusion</a:t>
            </a:r>
          </a:p>
        </p:txBody>
      </p:sp>
      <p:sp>
        <p:nvSpPr>
          <p:cNvPr id="128" name="Google Shape;128;p10"/>
          <p:cNvSpPr txBox="1">
            <a:spLocks noGrp="1"/>
          </p:cNvSpPr>
          <p:nvPr>
            <p:ph type="body" idx="1"/>
          </p:nvPr>
        </p:nvSpPr>
        <p:spPr>
          <a:xfrm>
            <a:off x="377545" y="1840179"/>
            <a:ext cx="11436908" cy="2850835"/>
          </a:xfrm>
          <a:prstGeom prst="rect">
            <a:avLst/>
          </a:prstGeom>
          <a:noFill/>
          <a:ln>
            <a:noFill/>
          </a:ln>
        </p:spPr>
        <p:txBody>
          <a:bodyPr spcFirstLastPara="1" wrap="square" lIns="0" tIns="13325" rIns="0" bIns="0" anchor="t" anchorCtr="0">
            <a:spAutoFit/>
          </a:bodyPr>
          <a:lstStyle/>
          <a:p>
            <a:r>
              <a:rPr lang="en-GB" b="1" dirty="0"/>
              <a:t>Results </a:t>
            </a:r>
            <a:endParaRPr lang="en-GB" dirty="0"/>
          </a:p>
          <a:p>
            <a:r>
              <a:rPr lang="en-GB" dirty="0"/>
              <a:t>1. Low grade loans have high tendency to default. </a:t>
            </a:r>
          </a:p>
          <a:p>
            <a:r>
              <a:rPr lang="en-GB" dirty="0"/>
              <a:t>Grading system is working as expected. </a:t>
            </a:r>
          </a:p>
          <a:p>
            <a:r>
              <a:rPr lang="en-GB" dirty="0"/>
              <a:t>2. Loans having higher interest rate have more </a:t>
            </a:r>
          </a:p>
          <a:p>
            <a:r>
              <a:rPr lang="en-GB" dirty="0"/>
              <a:t>defaulters. Check the background of applicant </a:t>
            </a:r>
          </a:p>
          <a:p>
            <a:r>
              <a:rPr lang="en-GB" dirty="0"/>
              <a:t>thoroughly if interest rate is high. </a:t>
            </a:r>
          </a:p>
          <a:p>
            <a:r>
              <a:rPr lang="en-GB" dirty="0"/>
              <a:t>3. Extra scrutiny must be done for the applicants </a:t>
            </a:r>
          </a:p>
          <a:p>
            <a:r>
              <a:rPr lang="en-GB" dirty="0"/>
              <a:t>belonging to CA state, as tendency to default is </a:t>
            </a:r>
          </a:p>
          <a:p>
            <a:r>
              <a:rPr lang="en-GB" dirty="0"/>
              <a:t>high. </a:t>
            </a:r>
          </a:p>
          <a:p>
            <a:r>
              <a:rPr lang="en-GB" dirty="0"/>
              <a:t>4. When the purpose is debt consolidation check </a:t>
            </a:r>
          </a:p>
          <a:p>
            <a:r>
              <a:rPr lang="en-GB" dirty="0"/>
              <a:t>applicant thoroughly as it has high tendency to </a:t>
            </a:r>
          </a:p>
          <a:p>
            <a:r>
              <a:rPr lang="en-GB" dirty="0"/>
              <a:t>default.</a:t>
            </a:r>
          </a:p>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27DDA98C-447D-8342-89B0-D45E2662B48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3133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Conclusion</a:t>
            </a:r>
          </a:p>
        </p:txBody>
      </p:sp>
      <p:sp>
        <p:nvSpPr>
          <p:cNvPr id="128" name="Google Shape;128;p10"/>
          <p:cNvSpPr txBox="1">
            <a:spLocks noGrp="1"/>
          </p:cNvSpPr>
          <p:nvPr>
            <p:ph type="body" idx="1"/>
          </p:nvPr>
        </p:nvSpPr>
        <p:spPr>
          <a:xfrm>
            <a:off x="377545" y="1840179"/>
            <a:ext cx="11436908" cy="2850835"/>
          </a:xfrm>
          <a:prstGeom prst="rect">
            <a:avLst/>
          </a:prstGeom>
          <a:noFill/>
          <a:ln>
            <a:noFill/>
          </a:ln>
        </p:spPr>
        <p:txBody>
          <a:bodyPr spcFirstLastPara="1" wrap="square" lIns="0" tIns="13325" rIns="0" bIns="0" anchor="t" anchorCtr="0">
            <a:spAutoFit/>
          </a:bodyPr>
          <a:lstStyle/>
          <a:p>
            <a:r>
              <a:rPr lang="en-GB" b="1" dirty="0"/>
              <a:t>Results </a:t>
            </a:r>
            <a:endParaRPr lang="en-GB" dirty="0"/>
          </a:p>
          <a:p>
            <a:r>
              <a:rPr lang="en-GB" dirty="0"/>
              <a:t>1. Low grade loans have high tendency to default. </a:t>
            </a:r>
          </a:p>
          <a:p>
            <a:r>
              <a:rPr lang="en-GB" dirty="0"/>
              <a:t>Grading system is working as expected. </a:t>
            </a:r>
          </a:p>
          <a:p>
            <a:r>
              <a:rPr lang="en-GB" dirty="0"/>
              <a:t>2. Loans having higher interest rate have more </a:t>
            </a:r>
          </a:p>
          <a:p>
            <a:r>
              <a:rPr lang="en-GB" dirty="0"/>
              <a:t>defaulters. Check the background of applicant </a:t>
            </a:r>
          </a:p>
          <a:p>
            <a:r>
              <a:rPr lang="en-GB" dirty="0"/>
              <a:t>thoroughly if interest rate is high. </a:t>
            </a:r>
          </a:p>
          <a:p>
            <a:r>
              <a:rPr lang="en-GB" dirty="0"/>
              <a:t>3. Extra scrutiny must be done for the applicants </a:t>
            </a:r>
          </a:p>
          <a:p>
            <a:r>
              <a:rPr lang="en-GB" dirty="0"/>
              <a:t>belonging to CA state, as tendency to default is </a:t>
            </a:r>
          </a:p>
          <a:p>
            <a:r>
              <a:rPr lang="en-GB" dirty="0"/>
              <a:t>high. </a:t>
            </a:r>
          </a:p>
          <a:p>
            <a:r>
              <a:rPr lang="en-GB" dirty="0"/>
              <a:t>4. When the purpose is debt consolidation check </a:t>
            </a:r>
          </a:p>
          <a:p>
            <a:r>
              <a:rPr lang="en-GB" dirty="0"/>
              <a:t>applicant thoroughly as it has high tendency to </a:t>
            </a:r>
          </a:p>
          <a:p>
            <a:r>
              <a:rPr lang="en-GB" dirty="0"/>
              <a:t>default.</a:t>
            </a:r>
          </a:p>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FE61E623-5361-D047-A110-6B2C0FD9A0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85359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r>
              <a:rPr lang="en-GB" dirty="0"/>
              <a:t>Conclusion</a:t>
            </a:r>
          </a:p>
        </p:txBody>
      </p:sp>
      <p:sp>
        <p:nvSpPr>
          <p:cNvPr id="128" name="Google Shape;128;p10"/>
          <p:cNvSpPr txBox="1">
            <a:spLocks noGrp="1"/>
          </p:cNvSpPr>
          <p:nvPr>
            <p:ph type="body" idx="1"/>
          </p:nvPr>
        </p:nvSpPr>
        <p:spPr>
          <a:xfrm>
            <a:off x="377545" y="1840179"/>
            <a:ext cx="11436908" cy="2850835"/>
          </a:xfrm>
          <a:prstGeom prst="rect">
            <a:avLst/>
          </a:prstGeom>
          <a:noFill/>
          <a:ln>
            <a:noFill/>
          </a:ln>
        </p:spPr>
        <p:txBody>
          <a:bodyPr spcFirstLastPara="1" wrap="square" lIns="0" tIns="13325" rIns="0" bIns="0" anchor="t" anchorCtr="0">
            <a:spAutoFit/>
          </a:bodyPr>
          <a:lstStyle/>
          <a:p>
            <a:r>
              <a:rPr lang="en-GB" b="1" dirty="0"/>
              <a:t>Results </a:t>
            </a:r>
            <a:endParaRPr lang="en-GB" dirty="0"/>
          </a:p>
          <a:p>
            <a:r>
              <a:rPr lang="en-GB" dirty="0"/>
              <a:t>1. Low grade loans have high tendency to default. </a:t>
            </a:r>
          </a:p>
          <a:p>
            <a:r>
              <a:rPr lang="en-GB" dirty="0"/>
              <a:t>Grading system is working as expected. </a:t>
            </a:r>
          </a:p>
          <a:p>
            <a:r>
              <a:rPr lang="en-GB" dirty="0"/>
              <a:t>2. Loans having higher interest rate have more </a:t>
            </a:r>
          </a:p>
          <a:p>
            <a:r>
              <a:rPr lang="en-GB" dirty="0"/>
              <a:t>defaulters. Check the background of applicant </a:t>
            </a:r>
          </a:p>
          <a:p>
            <a:r>
              <a:rPr lang="en-GB" dirty="0"/>
              <a:t>thoroughly if interest rate is high. </a:t>
            </a:r>
          </a:p>
          <a:p>
            <a:r>
              <a:rPr lang="en-GB" dirty="0"/>
              <a:t>3. Extra scrutiny must be done for the applicants </a:t>
            </a:r>
          </a:p>
          <a:p>
            <a:r>
              <a:rPr lang="en-GB" dirty="0"/>
              <a:t>belonging to CA state, as tendency to default is </a:t>
            </a:r>
          </a:p>
          <a:p>
            <a:r>
              <a:rPr lang="en-GB" dirty="0"/>
              <a:t>high. </a:t>
            </a:r>
          </a:p>
          <a:p>
            <a:r>
              <a:rPr lang="en-GB" dirty="0"/>
              <a:t>4. When the purpose is debt consolidation check </a:t>
            </a:r>
          </a:p>
          <a:p>
            <a:r>
              <a:rPr lang="en-GB" dirty="0"/>
              <a:t>applicant thoroughly as it has high tendency to </a:t>
            </a:r>
          </a:p>
          <a:p>
            <a:r>
              <a:rPr lang="en-GB" dirty="0"/>
              <a:t>default.</a:t>
            </a:r>
          </a:p>
          <a:p>
            <a:pPr marL="118110" lvl="0" indent="0" algn="l" rtl="0">
              <a:lnSpc>
                <a:spcPct val="117000"/>
              </a:lnSpc>
              <a:spcBef>
                <a:spcPts val="0"/>
              </a:spcBef>
              <a:spcAft>
                <a:spcPts val="0"/>
              </a:spcAft>
              <a:buNone/>
            </a:pPr>
            <a:endParaRPr lang="en-US" dirty="0"/>
          </a:p>
        </p:txBody>
      </p:sp>
      <p:pic>
        <p:nvPicPr>
          <p:cNvPr id="2" name="Picture 1">
            <a:extLst>
              <a:ext uri="{FF2B5EF4-FFF2-40B4-BE49-F238E27FC236}">
                <a16:creationId xmlns:a16="http://schemas.microsoft.com/office/drawing/2014/main" id="{A516B8E1-5E69-3442-95F6-BD7AC1262FF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1244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1215033" y="674368"/>
            <a:ext cx="7957541" cy="381500"/>
          </a:xfrm>
          <a:prstGeom prst="rect">
            <a:avLst/>
          </a:prstGeom>
          <a:noFill/>
          <a:ln>
            <a:noFill/>
          </a:ln>
        </p:spPr>
        <p:txBody>
          <a:bodyPr spcFirstLastPara="1" wrap="square" lIns="0" tIns="12050" rIns="0" bIns="0" anchor="t" anchorCtr="0">
            <a:spAutoFit/>
          </a:bodyPr>
          <a:lstStyle/>
          <a:p>
            <a:pPr algn="ctr"/>
            <a:r>
              <a:rPr lang="en-GB" dirty="0"/>
              <a:t>Conclusion</a:t>
            </a:r>
          </a:p>
        </p:txBody>
      </p:sp>
      <p:sp>
        <p:nvSpPr>
          <p:cNvPr id="128" name="Google Shape;128;p10"/>
          <p:cNvSpPr txBox="1">
            <a:spLocks noGrp="1"/>
          </p:cNvSpPr>
          <p:nvPr>
            <p:ph type="body" idx="1"/>
          </p:nvPr>
        </p:nvSpPr>
        <p:spPr>
          <a:xfrm>
            <a:off x="377545" y="1840179"/>
            <a:ext cx="11366780" cy="3460553"/>
          </a:xfrm>
          <a:prstGeom prst="rect">
            <a:avLst/>
          </a:prstGeom>
          <a:noFill/>
          <a:ln>
            <a:noFill/>
          </a:ln>
        </p:spPr>
        <p:txBody>
          <a:bodyPr spcFirstLastPara="1" wrap="square" lIns="0" tIns="13325" rIns="0" bIns="0" anchor="t" anchorCtr="0">
            <a:spAutoFit/>
          </a:bodyPr>
          <a:lstStyle/>
          <a:p>
            <a:r>
              <a:rPr lang="en-GB" b="1" dirty="0"/>
              <a:t> </a:t>
            </a:r>
            <a:endParaRPr lang="en-GB" dirty="0"/>
          </a:p>
          <a:p>
            <a:r>
              <a:rPr lang="en-GB" dirty="0"/>
              <a:t>1. Lending Club should be wary of the loans where the purpose is **</a:t>
            </a:r>
            <a:r>
              <a:rPr lang="en-GB" b="1" dirty="0"/>
              <a:t>Small Business</a:t>
            </a:r>
            <a:r>
              <a:rPr lang="en-GB" dirty="0"/>
              <a:t>** as the percentage of a loan being charged off is maximum **27.1%**. Accepting loans for the purpose of **</a:t>
            </a:r>
            <a:r>
              <a:rPr lang="en-GB" b="1" dirty="0"/>
              <a:t>Weddings, major purchase, car and credit card</a:t>
            </a:r>
            <a:r>
              <a:rPr lang="en-GB" dirty="0"/>
              <a:t>** is highly recommended. </a:t>
            </a:r>
          </a:p>
          <a:p>
            <a:r>
              <a:rPr lang="en-GB" dirty="0"/>
              <a:t>2. Higher the loan amount, the higher the chances of loan being charged off. Therefore Lending Company should consider accepting loans of lower amount. The maximum no. of loans, **12410** are applied where the **loan amount** ranges between 5000 and 10000. For this range the probability of the the loan getting charged off is very less. Hence the risk factor is low for lending club. </a:t>
            </a:r>
          </a:p>
          <a:p>
            <a:r>
              <a:rPr lang="en-GB" dirty="0"/>
              <a:t>3. Lending Club should consider accepting more loans from applicants whose annual income is **</a:t>
            </a:r>
            <a:r>
              <a:rPr lang="en-GB" b="1" dirty="0"/>
              <a:t>greater than 100000</a:t>
            </a:r>
            <a:r>
              <a:rPr lang="en-GB" dirty="0"/>
              <a:t>** as their probability of charge off is minimum. </a:t>
            </a:r>
          </a:p>
          <a:p>
            <a:r>
              <a:rPr lang="en-GB" dirty="0"/>
              <a:t>4. Lending Club should consider accepting more loans where interest rate is **</a:t>
            </a:r>
            <a:r>
              <a:rPr lang="en-GB" b="1" dirty="0"/>
              <a:t>less than 7.5%</a:t>
            </a:r>
            <a:r>
              <a:rPr lang="en-GB" dirty="0"/>
              <a:t>** as their probability of charge off is minimum.</a:t>
            </a:r>
          </a:p>
          <a:p>
            <a:r>
              <a:rPr lang="en-GB" dirty="0"/>
              <a:t>5. Lending Club should consider accepting more loans of grade **</a:t>
            </a:r>
            <a:r>
              <a:rPr lang="en-GB" b="1" dirty="0"/>
              <a:t>A and B</a:t>
            </a:r>
            <a:r>
              <a:rPr lang="en-GB" dirty="0"/>
              <a:t>**. It should be cautious of loans falling in grades **</a:t>
            </a:r>
            <a:r>
              <a:rPr lang="en-GB" b="1" dirty="0"/>
              <a:t>E,F and G</a:t>
            </a:r>
            <a:r>
              <a:rPr lang="en-GB" dirty="0"/>
              <a:t>**</a:t>
            </a:r>
          </a:p>
          <a:p>
            <a:r>
              <a:rPr lang="en-GB" dirty="0"/>
              <a:t>6. Lending Club should consider accepting more loans from people who **</a:t>
            </a:r>
            <a:r>
              <a:rPr lang="en-GB" b="1" dirty="0"/>
              <a:t>owns</a:t>
            </a:r>
            <a:r>
              <a:rPr lang="en-GB" dirty="0"/>
              <a:t>** a house. </a:t>
            </a:r>
          </a:p>
          <a:p>
            <a:r>
              <a:rPr lang="en-GB" dirty="0"/>
              <a:t>7. The number of loan applicants are increasing with each passing year bringing more business to Lending Club which is leading to more loans getting accepted as well as more loans getting charged off. Moreover the last few months of the year are quite critical as most of the loans are either fully paid or charged off at that time.  </a:t>
            </a:r>
          </a:p>
          <a:p>
            <a:r>
              <a:rPr lang="en-GB" dirty="0"/>
              <a:t>8. Lending Club should accept more loans for the term of **</a:t>
            </a:r>
            <a:r>
              <a:rPr lang="en-GB" b="1" dirty="0"/>
              <a:t>36 months</a:t>
            </a:r>
            <a:r>
              <a:rPr lang="en-GB" dirty="0"/>
              <a:t>** as the % of charged off loans is less and the no. of loan applicants are more. Also the </a:t>
            </a:r>
            <a:r>
              <a:rPr lang="en-GB" dirty="0" err="1"/>
              <a:t>avg</a:t>
            </a:r>
            <a:r>
              <a:rPr lang="en-GB" dirty="0"/>
              <a:t> fully paid loan amount is increasing over the years and </a:t>
            </a:r>
            <a:r>
              <a:rPr lang="en-GB" dirty="0" err="1"/>
              <a:t>avg</a:t>
            </a:r>
            <a:r>
              <a:rPr lang="en-GB" dirty="0"/>
              <a:t> charged off </a:t>
            </a:r>
            <a:r>
              <a:rPr lang="en-GB" dirty="0" err="1"/>
              <a:t>lon</a:t>
            </a:r>
            <a:r>
              <a:rPr lang="en-GB" dirty="0"/>
              <a:t> amount is decreasing over the years.</a:t>
            </a:r>
            <a:endParaRPr lang="en-US" dirty="0"/>
          </a:p>
        </p:txBody>
      </p:sp>
    </p:spTree>
    <p:extLst>
      <p:ext uri="{BB962C8B-B14F-4D97-AF65-F5344CB8AC3E}">
        <p14:creationId xmlns:p14="http://schemas.microsoft.com/office/powerpoint/2010/main" val="157891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Google Shape;52;p2"/>
          <p:cNvSpPr txBox="1">
            <a:spLocks noGrp="1"/>
          </p:cNvSpPr>
          <p:nvPr>
            <p:ph type="title"/>
          </p:nvPr>
        </p:nvSpPr>
        <p:spPr>
          <a:xfrm>
            <a:off x="1341500" y="843534"/>
            <a:ext cx="6480810" cy="381500"/>
          </a:xfrm>
          <a:prstGeom prst="rect">
            <a:avLst/>
          </a:prstGeom>
          <a:noFill/>
          <a:ln>
            <a:noFill/>
          </a:ln>
        </p:spPr>
        <p:txBody>
          <a:bodyPr spcFirstLastPara="1" wrap="square" lIns="0" tIns="12050" rIns="0" bIns="0" anchor="t" anchorCtr="0">
            <a:spAutoFit/>
          </a:bodyPr>
          <a:lstStyle/>
          <a:p>
            <a:pPr algn="ctr"/>
            <a:r>
              <a:rPr lang="en-GB" b="1" dirty="0">
                <a:solidFill>
                  <a:srgbClr val="0070C0"/>
                </a:solidFill>
              </a:rPr>
              <a:t>PROBLEM STATEMENT</a:t>
            </a:r>
            <a:endParaRPr lang="en-GB" sz="2800" b="1" dirty="0">
              <a:solidFill>
                <a:srgbClr val="0070C0"/>
              </a:solidFill>
            </a:endParaRPr>
          </a:p>
        </p:txBody>
      </p:sp>
      <p:sp>
        <p:nvSpPr>
          <p:cNvPr id="7" name="TextBox 6">
            <a:extLst>
              <a:ext uri="{FF2B5EF4-FFF2-40B4-BE49-F238E27FC236}">
                <a16:creationId xmlns:a16="http://schemas.microsoft.com/office/drawing/2014/main" id="{0B014CA6-6040-4746-9471-1D8B3A6F357B}"/>
              </a:ext>
            </a:extLst>
          </p:cNvPr>
          <p:cNvSpPr txBox="1"/>
          <p:nvPr/>
        </p:nvSpPr>
        <p:spPr>
          <a:xfrm>
            <a:off x="642257" y="1752600"/>
            <a:ext cx="11146972" cy="4370427"/>
          </a:xfrm>
          <a:prstGeom prst="rect">
            <a:avLst/>
          </a:prstGeom>
          <a:noFill/>
        </p:spPr>
        <p:txBody>
          <a:bodyPr wrap="square" rtlCol="0">
            <a:spAutoFit/>
          </a:bodyPr>
          <a:lstStyle/>
          <a:p>
            <a:r>
              <a:rPr lang="en-GB" sz="2400" dirty="0"/>
              <a:t>A consumer finance company which specialises in lending various </a:t>
            </a:r>
          </a:p>
          <a:p>
            <a:r>
              <a:rPr lang="en-GB" sz="2400" dirty="0"/>
              <a:t>types of loans to urban customers, receives a loan application, the </a:t>
            </a:r>
          </a:p>
          <a:p>
            <a:r>
              <a:rPr lang="en-GB" sz="2400" dirty="0"/>
              <a:t>company has to make a decision for loan approval based on the </a:t>
            </a:r>
          </a:p>
          <a:p>
            <a:r>
              <a:rPr lang="en-GB" sz="2400" dirty="0"/>
              <a:t>applicant’s profile. </a:t>
            </a:r>
          </a:p>
          <a:p>
            <a:endParaRPr lang="en-GB" sz="2400" dirty="0"/>
          </a:p>
          <a:p>
            <a:r>
              <a:rPr lang="en-GB" sz="2400" dirty="0"/>
              <a:t>Two types of risks are associated with the bank’s decision: </a:t>
            </a:r>
          </a:p>
          <a:p>
            <a:r>
              <a:rPr lang="en-GB" sz="2400" dirty="0"/>
              <a:t>1. If the applicant is likely to repay the loan, then not approving </a:t>
            </a:r>
          </a:p>
          <a:p>
            <a:r>
              <a:rPr lang="en-GB" sz="2400" dirty="0"/>
              <a:t>the loan results in a loss of business to the company. </a:t>
            </a:r>
          </a:p>
          <a:p>
            <a:r>
              <a:rPr lang="en-GB" sz="2400" dirty="0"/>
              <a:t>2. If the applicant is not likely to repay the loan, i.e. he/she is </a:t>
            </a:r>
          </a:p>
          <a:p>
            <a:r>
              <a:rPr lang="en-GB" sz="2400" dirty="0"/>
              <a:t>likely to default, then approving the loan may lead to a </a:t>
            </a:r>
          </a:p>
          <a:p>
            <a:r>
              <a:rPr lang="en-GB" sz="2400" dirty="0"/>
              <a:t>financial loss for the company.</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Google Shape;52;p2"/>
          <p:cNvSpPr txBox="1">
            <a:spLocks noGrp="1"/>
          </p:cNvSpPr>
          <p:nvPr>
            <p:ph type="title"/>
          </p:nvPr>
        </p:nvSpPr>
        <p:spPr>
          <a:xfrm>
            <a:off x="1341500" y="843534"/>
            <a:ext cx="6480810" cy="443055"/>
          </a:xfrm>
          <a:prstGeom prst="rect">
            <a:avLst/>
          </a:prstGeom>
          <a:noFill/>
          <a:ln>
            <a:noFill/>
          </a:ln>
        </p:spPr>
        <p:txBody>
          <a:bodyPr spcFirstLastPara="1" wrap="square" lIns="0" tIns="12050" rIns="0" bIns="0" anchor="t" anchorCtr="0">
            <a:spAutoFit/>
          </a:bodyPr>
          <a:lstStyle/>
          <a:p>
            <a:pPr algn="ctr"/>
            <a:r>
              <a:rPr lang="en-GB" sz="2800" b="1" dirty="0">
                <a:solidFill>
                  <a:srgbClr val="7030A0"/>
                </a:solidFill>
              </a:rPr>
              <a:t>                    DATA SET </a:t>
            </a:r>
          </a:p>
        </p:txBody>
      </p:sp>
      <p:sp>
        <p:nvSpPr>
          <p:cNvPr id="2" name="TextBox 1">
            <a:extLst>
              <a:ext uri="{FF2B5EF4-FFF2-40B4-BE49-F238E27FC236}">
                <a16:creationId xmlns:a16="http://schemas.microsoft.com/office/drawing/2014/main" id="{E13E7DC5-9728-BA47-A862-FD3B770344B9}"/>
              </a:ext>
            </a:extLst>
          </p:cNvPr>
          <p:cNvSpPr txBox="1"/>
          <p:nvPr/>
        </p:nvSpPr>
        <p:spPr>
          <a:xfrm>
            <a:off x="1915886" y="2155371"/>
            <a:ext cx="184731" cy="307777"/>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3AAD2D2-5139-494C-AA53-0DDA3CE22AAF}"/>
              </a:ext>
            </a:extLst>
          </p:cNvPr>
          <p:cNvPicPr>
            <a:picLocks noChangeAspect="1"/>
          </p:cNvPicPr>
          <p:nvPr/>
        </p:nvPicPr>
        <p:blipFill>
          <a:blip r:embed="rId3"/>
          <a:stretch>
            <a:fillRect/>
          </a:stretch>
        </p:blipFill>
        <p:spPr>
          <a:xfrm>
            <a:off x="970643" y="1692729"/>
            <a:ext cx="9423400" cy="4800600"/>
          </a:xfrm>
          <a:prstGeom prst="rect">
            <a:avLst/>
          </a:prstGeom>
        </p:spPr>
      </p:pic>
    </p:spTree>
    <p:extLst>
      <p:ext uri="{BB962C8B-B14F-4D97-AF65-F5344CB8AC3E}">
        <p14:creationId xmlns:p14="http://schemas.microsoft.com/office/powerpoint/2010/main" val="198150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Google Shape;52;p2"/>
          <p:cNvSpPr txBox="1">
            <a:spLocks noGrp="1"/>
          </p:cNvSpPr>
          <p:nvPr>
            <p:ph type="title"/>
          </p:nvPr>
        </p:nvSpPr>
        <p:spPr>
          <a:xfrm>
            <a:off x="1341500" y="843534"/>
            <a:ext cx="6480810" cy="443055"/>
          </a:xfrm>
          <a:prstGeom prst="rect">
            <a:avLst/>
          </a:prstGeom>
          <a:noFill/>
          <a:ln>
            <a:noFill/>
          </a:ln>
        </p:spPr>
        <p:txBody>
          <a:bodyPr spcFirstLastPara="1" wrap="square" lIns="0" tIns="12050" rIns="0" bIns="0" anchor="t" anchorCtr="0">
            <a:spAutoFit/>
          </a:bodyPr>
          <a:lstStyle/>
          <a:p>
            <a:pPr algn="ctr"/>
            <a:r>
              <a:rPr lang="en-GB" sz="2800" b="1" dirty="0">
                <a:solidFill>
                  <a:srgbClr val="7030A0"/>
                </a:solidFill>
              </a:rPr>
              <a:t>                    </a:t>
            </a:r>
          </a:p>
        </p:txBody>
      </p:sp>
      <p:sp>
        <p:nvSpPr>
          <p:cNvPr id="2" name="TextBox 1">
            <a:extLst>
              <a:ext uri="{FF2B5EF4-FFF2-40B4-BE49-F238E27FC236}">
                <a16:creationId xmlns:a16="http://schemas.microsoft.com/office/drawing/2014/main" id="{E13E7DC5-9728-BA47-A862-FD3B770344B9}"/>
              </a:ext>
            </a:extLst>
          </p:cNvPr>
          <p:cNvSpPr txBox="1"/>
          <p:nvPr/>
        </p:nvSpPr>
        <p:spPr>
          <a:xfrm>
            <a:off x="1915886" y="2155371"/>
            <a:ext cx="184731" cy="307777"/>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6053A892-80DC-2846-9219-AEFBA70124F8}"/>
              </a:ext>
            </a:extLst>
          </p:cNvPr>
          <p:cNvSpPr txBox="1"/>
          <p:nvPr/>
        </p:nvSpPr>
        <p:spPr>
          <a:xfrm>
            <a:off x="881742" y="1286590"/>
            <a:ext cx="9394371" cy="5324535"/>
          </a:xfrm>
          <a:prstGeom prst="rect">
            <a:avLst/>
          </a:prstGeom>
          <a:noFill/>
        </p:spPr>
        <p:txBody>
          <a:bodyPr wrap="square">
            <a:spAutoFit/>
          </a:bodyPr>
          <a:lstStyle/>
          <a:p>
            <a:r>
              <a:rPr lang="en-GB" sz="2000" b="1" dirty="0">
                <a:solidFill>
                  <a:srgbClr val="000000"/>
                </a:solidFill>
                <a:effectLst/>
                <a:latin typeface="Century" panose="02040604050505020304" pitchFamily="18" charset="0"/>
              </a:rPr>
              <a:t>When a person applies for a loan, there are two types of decisions </a:t>
            </a:r>
            <a:endParaRPr lang="en-GB" sz="2000" dirty="0"/>
          </a:p>
          <a:p>
            <a:r>
              <a:rPr lang="en-GB" sz="2000" b="1" dirty="0">
                <a:solidFill>
                  <a:srgbClr val="000000"/>
                </a:solidFill>
                <a:effectLst/>
                <a:latin typeface="Century" panose="02040604050505020304" pitchFamily="18" charset="0"/>
              </a:rPr>
              <a:t>that could be taken by the company: </a:t>
            </a:r>
            <a:endParaRPr lang="en-GB" sz="2000" dirty="0"/>
          </a:p>
          <a:p>
            <a:r>
              <a:rPr lang="en-GB" sz="2000" b="1" dirty="0">
                <a:solidFill>
                  <a:srgbClr val="000000"/>
                </a:solidFill>
                <a:effectLst/>
                <a:latin typeface="Century" panose="02040604050505020304" pitchFamily="18" charset="0"/>
              </a:rPr>
              <a:t>Loan accepted: </a:t>
            </a:r>
            <a:r>
              <a:rPr lang="en-GB" sz="2000" dirty="0">
                <a:solidFill>
                  <a:srgbClr val="000000"/>
                </a:solidFill>
                <a:effectLst/>
                <a:latin typeface="Century" panose="02040604050505020304" pitchFamily="18" charset="0"/>
              </a:rPr>
              <a:t>If the company approves the loan, there are 3 possible scenarios </a:t>
            </a:r>
            <a:endParaRPr lang="en-GB" sz="2000" dirty="0"/>
          </a:p>
          <a:p>
            <a:r>
              <a:rPr lang="en-GB" sz="2000" dirty="0">
                <a:solidFill>
                  <a:srgbClr val="000000"/>
                </a:solidFill>
                <a:effectLst/>
                <a:latin typeface="Century" panose="02040604050505020304" pitchFamily="18" charset="0"/>
              </a:rPr>
              <a:t>described below: </a:t>
            </a:r>
            <a:endParaRPr lang="en-GB" sz="2000" dirty="0"/>
          </a:p>
          <a:p>
            <a:r>
              <a:rPr lang="en-GB" sz="2000" b="1" dirty="0">
                <a:solidFill>
                  <a:srgbClr val="000000"/>
                </a:solidFill>
                <a:effectLst/>
                <a:latin typeface="Century" panose="02040604050505020304" pitchFamily="18" charset="0"/>
              </a:rPr>
              <a:t>1.Fully paid: </a:t>
            </a:r>
            <a:r>
              <a:rPr lang="en-GB" sz="2000" dirty="0">
                <a:solidFill>
                  <a:srgbClr val="000000"/>
                </a:solidFill>
                <a:effectLst/>
                <a:latin typeface="Century" panose="02040604050505020304" pitchFamily="18" charset="0"/>
              </a:rPr>
              <a:t>Applicant has fully paid the loan (the principal and the interest </a:t>
            </a:r>
            <a:endParaRPr lang="en-GB" sz="2000" dirty="0"/>
          </a:p>
          <a:p>
            <a:r>
              <a:rPr lang="en-GB" sz="2000" dirty="0">
                <a:solidFill>
                  <a:srgbClr val="000000"/>
                </a:solidFill>
                <a:effectLst/>
                <a:latin typeface="Century" panose="02040604050505020304" pitchFamily="18" charset="0"/>
              </a:rPr>
              <a:t>rate) </a:t>
            </a:r>
            <a:endParaRPr lang="en-GB" sz="2000" dirty="0"/>
          </a:p>
          <a:p>
            <a:r>
              <a:rPr lang="en-GB" sz="2000" b="1" dirty="0">
                <a:solidFill>
                  <a:srgbClr val="000000"/>
                </a:solidFill>
                <a:effectLst/>
                <a:latin typeface="Century" panose="02040604050505020304" pitchFamily="18" charset="0"/>
              </a:rPr>
              <a:t>2.Current: </a:t>
            </a:r>
            <a:r>
              <a:rPr lang="en-GB" sz="2000" dirty="0">
                <a:solidFill>
                  <a:srgbClr val="000000"/>
                </a:solidFill>
                <a:effectLst/>
                <a:latin typeface="Century" panose="02040604050505020304" pitchFamily="18" charset="0"/>
              </a:rPr>
              <a:t>Applicant is in the process of paying the instalments, i.e. the tenure </a:t>
            </a:r>
            <a:endParaRPr lang="en-GB" sz="2000" dirty="0"/>
          </a:p>
          <a:p>
            <a:r>
              <a:rPr lang="en-GB" sz="2000" dirty="0">
                <a:solidFill>
                  <a:srgbClr val="000000"/>
                </a:solidFill>
                <a:effectLst/>
                <a:latin typeface="Century" panose="02040604050505020304" pitchFamily="18" charset="0"/>
              </a:rPr>
              <a:t>of the loan is not yet completed. These candidates are not labelled as 'defaulted'. </a:t>
            </a:r>
            <a:endParaRPr lang="en-GB" sz="2000" dirty="0"/>
          </a:p>
          <a:p>
            <a:r>
              <a:rPr lang="en-GB" sz="2000" b="1" dirty="0">
                <a:solidFill>
                  <a:srgbClr val="000000"/>
                </a:solidFill>
                <a:effectLst/>
                <a:latin typeface="Century" panose="02040604050505020304" pitchFamily="18" charset="0"/>
              </a:rPr>
              <a:t>3.Charged-off: </a:t>
            </a:r>
            <a:r>
              <a:rPr lang="en-GB" sz="2000" dirty="0">
                <a:solidFill>
                  <a:srgbClr val="000000"/>
                </a:solidFill>
                <a:effectLst/>
                <a:latin typeface="Century" panose="02040604050505020304" pitchFamily="18" charset="0"/>
              </a:rPr>
              <a:t>Applicant has not paid the instalments in due time for a long </a:t>
            </a:r>
            <a:endParaRPr lang="en-GB" sz="2000" dirty="0"/>
          </a:p>
          <a:p>
            <a:r>
              <a:rPr lang="en-GB" sz="2000" dirty="0">
                <a:solidFill>
                  <a:srgbClr val="000000"/>
                </a:solidFill>
                <a:effectLst/>
                <a:latin typeface="Century" panose="02040604050505020304" pitchFamily="18" charset="0"/>
              </a:rPr>
              <a:t>period of time, i.e. he/she has defaulted on the loan.</a:t>
            </a:r>
          </a:p>
          <a:p>
            <a:endParaRPr lang="en-GB" sz="2000" dirty="0"/>
          </a:p>
          <a:p>
            <a:r>
              <a:rPr lang="en-GB" sz="2000" b="1" dirty="0">
                <a:solidFill>
                  <a:srgbClr val="000000"/>
                </a:solidFill>
                <a:effectLst/>
                <a:latin typeface="Century" panose="02040604050505020304" pitchFamily="18" charset="0"/>
              </a:rPr>
              <a:t>Loan rejected: </a:t>
            </a:r>
            <a:r>
              <a:rPr lang="en-GB" sz="2000" dirty="0">
                <a:solidFill>
                  <a:srgbClr val="000000"/>
                </a:solidFill>
                <a:effectLst/>
                <a:latin typeface="Century" panose="02040604050505020304" pitchFamily="18" charset="0"/>
              </a:rPr>
              <a:t>The company had rejected the loan (because the candidate does not </a:t>
            </a:r>
            <a:endParaRPr lang="en-GB" sz="2000" dirty="0"/>
          </a:p>
          <a:p>
            <a:r>
              <a:rPr lang="en-GB" sz="2000" dirty="0">
                <a:solidFill>
                  <a:srgbClr val="000000"/>
                </a:solidFill>
                <a:effectLst/>
                <a:latin typeface="Century" panose="02040604050505020304" pitchFamily="18" charset="0"/>
              </a:rPr>
              <a:t>meet their requirements etc.).</a:t>
            </a:r>
            <a:endParaRPr lang="en-GB" sz="2000" dirty="0"/>
          </a:p>
        </p:txBody>
      </p:sp>
    </p:spTree>
    <p:extLst>
      <p:ext uri="{BB962C8B-B14F-4D97-AF65-F5344CB8AC3E}">
        <p14:creationId xmlns:p14="http://schemas.microsoft.com/office/powerpoint/2010/main" val="267827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Google Shape;52;p2"/>
          <p:cNvSpPr txBox="1">
            <a:spLocks noGrp="1"/>
          </p:cNvSpPr>
          <p:nvPr>
            <p:ph type="title"/>
          </p:nvPr>
        </p:nvSpPr>
        <p:spPr>
          <a:xfrm>
            <a:off x="1341500" y="843534"/>
            <a:ext cx="6480810" cy="381500"/>
          </a:xfrm>
          <a:prstGeom prst="rect">
            <a:avLst/>
          </a:prstGeom>
          <a:noFill/>
          <a:ln>
            <a:noFill/>
          </a:ln>
        </p:spPr>
        <p:txBody>
          <a:bodyPr spcFirstLastPara="1" wrap="square" lIns="0" tIns="12050" rIns="0" bIns="0" anchor="t" anchorCtr="0">
            <a:spAutoFit/>
          </a:bodyPr>
          <a:lstStyle/>
          <a:p>
            <a:r>
              <a:rPr lang="en-GB" b="1" dirty="0">
                <a:solidFill>
                  <a:srgbClr val="C00000"/>
                </a:solidFill>
              </a:rPr>
              <a:t>                          CASE STUDY OBJECTIVE</a:t>
            </a:r>
            <a:endParaRPr lang="en-GB" sz="2800" b="1" dirty="0">
              <a:solidFill>
                <a:srgbClr val="C00000"/>
              </a:solidFill>
            </a:endParaRPr>
          </a:p>
        </p:txBody>
      </p:sp>
      <p:sp>
        <p:nvSpPr>
          <p:cNvPr id="6" name="Rectangle 5">
            <a:extLst>
              <a:ext uri="{FF2B5EF4-FFF2-40B4-BE49-F238E27FC236}">
                <a16:creationId xmlns:a16="http://schemas.microsoft.com/office/drawing/2014/main" id="{E88C2C83-0CB5-CD46-A5ED-0C8ABE4A085F}"/>
              </a:ext>
            </a:extLst>
          </p:cNvPr>
          <p:cNvSpPr/>
          <p:nvPr/>
        </p:nvSpPr>
        <p:spPr>
          <a:xfrm>
            <a:off x="886262" y="2122712"/>
            <a:ext cx="2492828" cy="34616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2"/>
                </a:solidFill>
              </a:rPr>
              <a:t>Identify the risky loan applicants whom are tend to ‘default/charged of</a:t>
            </a:r>
            <a:r>
              <a:rPr lang="en-GB" dirty="0">
                <a:solidFill>
                  <a:schemeClr val="tx2"/>
                </a:solidFill>
              </a:rPr>
              <a:t>’</a:t>
            </a:r>
            <a:endParaRPr lang="en-US" dirty="0">
              <a:solidFill>
                <a:schemeClr val="tx2"/>
              </a:solidFill>
            </a:endParaRPr>
          </a:p>
        </p:txBody>
      </p:sp>
      <p:sp>
        <p:nvSpPr>
          <p:cNvPr id="9" name="Rectangle 8">
            <a:extLst>
              <a:ext uri="{FF2B5EF4-FFF2-40B4-BE49-F238E27FC236}">
                <a16:creationId xmlns:a16="http://schemas.microsoft.com/office/drawing/2014/main" id="{953B34D3-81FD-684D-9247-4F4D4BE8DFC6}"/>
              </a:ext>
            </a:extLst>
          </p:cNvPr>
          <p:cNvSpPr/>
          <p:nvPr/>
        </p:nvSpPr>
        <p:spPr>
          <a:xfrm>
            <a:off x="4354286" y="2122711"/>
            <a:ext cx="2492828" cy="346165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Understand the driving </a:t>
            </a:r>
            <a:r>
              <a:rPr lang="en-US" sz="2400" dirty="0">
                <a:solidFill>
                  <a:schemeClr val="tx2"/>
                </a:solidFill>
              </a:rPr>
              <a:t>factors</a:t>
            </a:r>
            <a:r>
              <a:rPr lang="en-US" sz="2400" dirty="0"/>
              <a:t> or Driver Variables behind Loan Default</a:t>
            </a:r>
          </a:p>
        </p:txBody>
      </p:sp>
      <p:sp>
        <p:nvSpPr>
          <p:cNvPr id="10" name="Rectangle 9">
            <a:extLst>
              <a:ext uri="{FF2B5EF4-FFF2-40B4-BE49-F238E27FC236}">
                <a16:creationId xmlns:a16="http://schemas.microsoft.com/office/drawing/2014/main" id="{13646204-E0A1-8743-8720-DF95B6B8FC17}"/>
              </a:ext>
            </a:extLst>
          </p:cNvPr>
          <p:cNvSpPr/>
          <p:nvPr/>
        </p:nvSpPr>
        <p:spPr>
          <a:xfrm>
            <a:off x="7822310" y="2122712"/>
            <a:ext cx="2492828" cy="346165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Lending company can utilise this analysis for its portfolio and risk assessment</a:t>
            </a:r>
            <a:endParaRPr lang="en-US" sz="2400" dirty="0"/>
          </a:p>
        </p:txBody>
      </p:sp>
    </p:spTree>
    <p:extLst>
      <p:ext uri="{BB962C8B-B14F-4D97-AF65-F5344CB8AC3E}">
        <p14:creationId xmlns:p14="http://schemas.microsoft.com/office/powerpoint/2010/main" val="124123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1326261" y="835913"/>
            <a:ext cx="7164596" cy="443055"/>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None/>
            </a:pPr>
            <a:r>
              <a:rPr lang="en-US" sz="2800" b="1" dirty="0"/>
              <a:t>Problem solving methodology</a:t>
            </a:r>
            <a:endParaRPr sz="2800" b="1" dirty="0"/>
          </a:p>
        </p:txBody>
      </p:sp>
      <p:sp>
        <p:nvSpPr>
          <p:cNvPr id="4" name="Pentagon 3">
            <a:extLst>
              <a:ext uri="{FF2B5EF4-FFF2-40B4-BE49-F238E27FC236}">
                <a16:creationId xmlns:a16="http://schemas.microsoft.com/office/drawing/2014/main" id="{5704F413-AEB2-E04A-9173-A2220B9E3FB6}"/>
              </a:ext>
            </a:extLst>
          </p:cNvPr>
          <p:cNvSpPr/>
          <p:nvPr/>
        </p:nvSpPr>
        <p:spPr>
          <a:xfrm>
            <a:off x="1091292" y="3102429"/>
            <a:ext cx="1981200" cy="81642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Data</a:t>
            </a:r>
          </a:p>
        </p:txBody>
      </p:sp>
      <p:sp>
        <p:nvSpPr>
          <p:cNvPr id="5" name="Chevron 4">
            <a:extLst>
              <a:ext uri="{FF2B5EF4-FFF2-40B4-BE49-F238E27FC236}">
                <a16:creationId xmlns:a16="http://schemas.microsoft.com/office/drawing/2014/main" id="{9D7F0A49-AC00-5F45-87CE-00001FCD1EF4}"/>
              </a:ext>
            </a:extLst>
          </p:cNvPr>
          <p:cNvSpPr/>
          <p:nvPr/>
        </p:nvSpPr>
        <p:spPr>
          <a:xfrm>
            <a:off x="2784022" y="3102429"/>
            <a:ext cx="2068286" cy="8164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Univariate Analysis</a:t>
            </a:r>
          </a:p>
        </p:txBody>
      </p:sp>
      <p:sp>
        <p:nvSpPr>
          <p:cNvPr id="35" name="Chevron 34">
            <a:extLst>
              <a:ext uri="{FF2B5EF4-FFF2-40B4-BE49-F238E27FC236}">
                <a16:creationId xmlns:a16="http://schemas.microsoft.com/office/drawing/2014/main" id="{825FBC24-A57B-264A-A066-43DC78436288}"/>
              </a:ext>
            </a:extLst>
          </p:cNvPr>
          <p:cNvSpPr/>
          <p:nvPr/>
        </p:nvSpPr>
        <p:spPr>
          <a:xfrm>
            <a:off x="4544787" y="3102429"/>
            <a:ext cx="2068286" cy="8164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Segmented Univariate Analysis</a:t>
            </a:r>
          </a:p>
        </p:txBody>
      </p:sp>
      <p:sp>
        <p:nvSpPr>
          <p:cNvPr id="36" name="Chevron 35">
            <a:extLst>
              <a:ext uri="{FF2B5EF4-FFF2-40B4-BE49-F238E27FC236}">
                <a16:creationId xmlns:a16="http://schemas.microsoft.com/office/drawing/2014/main" id="{40B06E72-5303-A24E-84E3-233B357FFFBA}"/>
              </a:ext>
            </a:extLst>
          </p:cNvPr>
          <p:cNvSpPr/>
          <p:nvPr/>
        </p:nvSpPr>
        <p:spPr>
          <a:xfrm>
            <a:off x="6324603" y="3102429"/>
            <a:ext cx="2068286" cy="8164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Bivariate Analysis</a:t>
            </a:r>
          </a:p>
        </p:txBody>
      </p:sp>
      <p:sp>
        <p:nvSpPr>
          <p:cNvPr id="37" name="Chevron 36">
            <a:extLst>
              <a:ext uri="{FF2B5EF4-FFF2-40B4-BE49-F238E27FC236}">
                <a16:creationId xmlns:a16="http://schemas.microsoft.com/office/drawing/2014/main" id="{7FCEFC98-E5E6-4342-8D38-6C0F5693B843}"/>
              </a:ext>
            </a:extLst>
          </p:cNvPr>
          <p:cNvSpPr/>
          <p:nvPr/>
        </p:nvSpPr>
        <p:spPr>
          <a:xfrm>
            <a:off x="8104418" y="3102429"/>
            <a:ext cx="2068286" cy="8164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Summarize Results</a:t>
            </a:r>
          </a:p>
        </p:txBody>
      </p:sp>
      <p:sp>
        <p:nvSpPr>
          <p:cNvPr id="6" name="TextBox 5">
            <a:extLst>
              <a:ext uri="{FF2B5EF4-FFF2-40B4-BE49-F238E27FC236}">
                <a16:creationId xmlns:a16="http://schemas.microsoft.com/office/drawing/2014/main" id="{F1A6829E-0B81-3742-9EC9-A99892D2831D}"/>
              </a:ext>
            </a:extLst>
          </p:cNvPr>
          <p:cNvSpPr txBox="1"/>
          <p:nvPr/>
        </p:nvSpPr>
        <p:spPr>
          <a:xfrm>
            <a:off x="794657" y="1498201"/>
            <a:ext cx="2807179" cy="1384995"/>
          </a:xfrm>
          <a:prstGeom prst="rect">
            <a:avLst/>
          </a:prstGeom>
          <a:noFill/>
        </p:spPr>
        <p:txBody>
          <a:bodyPr wrap="none" rtlCol="0">
            <a:spAutoFit/>
          </a:bodyPr>
          <a:lstStyle/>
          <a:p>
            <a:r>
              <a:rPr lang="en-GB" dirty="0"/>
              <a:t>&gt; Drop columns with null values, </a:t>
            </a:r>
          </a:p>
          <a:p>
            <a:r>
              <a:rPr lang="en-GB" dirty="0"/>
              <a:t>all random values or single </a:t>
            </a:r>
          </a:p>
          <a:p>
            <a:r>
              <a:rPr lang="en-GB" dirty="0"/>
              <a:t>category value </a:t>
            </a:r>
          </a:p>
          <a:p>
            <a:r>
              <a:rPr lang="en-GB" dirty="0"/>
              <a:t>&gt; Convert values to proper int, </a:t>
            </a:r>
          </a:p>
          <a:p>
            <a:r>
              <a:rPr lang="en-GB" dirty="0"/>
              <a:t>float, date representations</a:t>
            </a:r>
          </a:p>
          <a:p>
            <a:endParaRPr lang="en-US" dirty="0"/>
          </a:p>
        </p:txBody>
      </p:sp>
      <p:sp>
        <p:nvSpPr>
          <p:cNvPr id="8" name="TextBox 7">
            <a:extLst>
              <a:ext uri="{FF2B5EF4-FFF2-40B4-BE49-F238E27FC236}">
                <a16:creationId xmlns:a16="http://schemas.microsoft.com/office/drawing/2014/main" id="{7F5C19DD-308E-014D-8A7B-FB32B00B960A}"/>
              </a:ext>
            </a:extLst>
          </p:cNvPr>
          <p:cNvSpPr txBox="1"/>
          <p:nvPr/>
        </p:nvSpPr>
        <p:spPr>
          <a:xfrm>
            <a:off x="2412972" y="4775023"/>
            <a:ext cx="2810385" cy="1169551"/>
          </a:xfrm>
          <a:prstGeom prst="rect">
            <a:avLst/>
          </a:prstGeom>
          <a:noFill/>
        </p:spPr>
        <p:txBody>
          <a:bodyPr wrap="none" rtlCol="0">
            <a:spAutoFit/>
          </a:bodyPr>
          <a:lstStyle/>
          <a:p>
            <a:r>
              <a:rPr lang="en-GB" dirty="0"/>
              <a:t>&gt; Check distributions and </a:t>
            </a:r>
          </a:p>
          <a:p>
            <a:r>
              <a:rPr lang="en-GB" dirty="0"/>
              <a:t>frequencies of various numerical </a:t>
            </a:r>
          </a:p>
          <a:p>
            <a:r>
              <a:rPr lang="en-GB" dirty="0"/>
              <a:t>and categorical variables </a:t>
            </a:r>
          </a:p>
          <a:p>
            <a:r>
              <a:rPr lang="en-GB" dirty="0"/>
              <a:t>&gt; Create derived variables</a:t>
            </a:r>
          </a:p>
          <a:p>
            <a:endParaRPr lang="en-US" dirty="0"/>
          </a:p>
        </p:txBody>
      </p:sp>
      <p:sp>
        <p:nvSpPr>
          <p:cNvPr id="9" name="TextBox 8">
            <a:extLst>
              <a:ext uri="{FF2B5EF4-FFF2-40B4-BE49-F238E27FC236}">
                <a16:creationId xmlns:a16="http://schemas.microsoft.com/office/drawing/2014/main" id="{A4E061F2-1933-F649-9BBC-C91649533AC8}"/>
              </a:ext>
            </a:extLst>
          </p:cNvPr>
          <p:cNvSpPr txBox="1"/>
          <p:nvPr/>
        </p:nvSpPr>
        <p:spPr>
          <a:xfrm>
            <a:off x="4286252" y="1769209"/>
            <a:ext cx="2585356" cy="954107"/>
          </a:xfrm>
          <a:prstGeom prst="rect">
            <a:avLst/>
          </a:prstGeom>
          <a:noFill/>
        </p:spPr>
        <p:txBody>
          <a:bodyPr wrap="square" rtlCol="0">
            <a:spAutoFit/>
          </a:bodyPr>
          <a:lstStyle/>
          <a:p>
            <a:r>
              <a:rPr lang="en-GB" dirty="0"/>
              <a:t>&gt; Analyse variables against </a:t>
            </a:r>
          </a:p>
          <a:p>
            <a:r>
              <a:rPr lang="en-GB" dirty="0"/>
              <a:t>segments of other variables </a:t>
            </a:r>
          </a:p>
          <a:p>
            <a:r>
              <a:rPr lang="en-GB" dirty="0"/>
              <a:t>&gt; Create derived variables</a:t>
            </a:r>
          </a:p>
          <a:p>
            <a:endParaRPr lang="en-US" dirty="0"/>
          </a:p>
        </p:txBody>
      </p:sp>
      <p:sp>
        <p:nvSpPr>
          <p:cNvPr id="10" name="TextBox 9">
            <a:extLst>
              <a:ext uri="{FF2B5EF4-FFF2-40B4-BE49-F238E27FC236}">
                <a16:creationId xmlns:a16="http://schemas.microsoft.com/office/drawing/2014/main" id="{0368DE59-F92E-BF41-BBDF-7C9B5D1650B5}"/>
              </a:ext>
            </a:extLst>
          </p:cNvPr>
          <p:cNvSpPr txBox="1"/>
          <p:nvPr/>
        </p:nvSpPr>
        <p:spPr>
          <a:xfrm>
            <a:off x="6240236" y="4667300"/>
            <a:ext cx="2533649" cy="1384995"/>
          </a:xfrm>
          <a:prstGeom prst="rect">
            <a:avLst/>
          </a:prstGeom>
          <a:noFill/>
        </p:spPr>
        <p:txBody>
          <a:bodyPr wrap="square" rtlCol="0">
            <a:spAutoFit/>
          </a:bodyPr>
          <a:lstStyle/>
          <a:p>
            <a:r>
              <a:rPr lang="en-GB" dirty="0"/>
              <a:t>&gt; Do correlation analysis </a:t>
            </a:r>
          </a:p>
          <a:p>
            <a:r>
              <a:rPr lang="en-GB" dirty="0"/>
              <a:t>Check how two variables affect </a:t>
            </a:r>
          </a:p>
          <a:p>
            <a:r>
              <a:rPr lang="en-GB" dirty="0"/>
              <a:t>each other or a third variable </a:t>
            </a:r>
          </a:p>
          <a:p>
            <a:r>
              <a:rPr lang="en-GB" dirty="0"/>
              <a:t>&gt; Analyse joint distributions</a:t>
            </a:r>
          </a:p>
          <a:p>
            <a:endParaRPr lang="en-US" dirty="0"/>
          </a:p>
        </p:txBody>
      </p:sp>
      <p:sp>
        <p:nvSpPr>
          <p:cNvPr id="11" name="TextBox 10">
            <a:extLst>
              <a:ext uri="{FF2B5EF4-FFF2-40B4-BE49-F238E27FC236}">
                <a16:creationId xmlns:a16="http://schemas.microsoft.com/office/drawing/2014/main" id="{C390C06F-6B2F-E246-A336-B7EA7EC1C165}"/>
              </a:ext>
            </a:extLst>
          </p:cNvPr>
          <p:cNvSpPr txBox="1"/>
          <p:nvPr/>
        </p:nvSpPr>
        <p:spPr>
          <a:xfrm>
            <a:off x="8104418" y="1830766"/>
            <a:ext cx="1827744" cy="523220"/>
          </a:xfrm>
          <a:prstGeom prst="rect">
            <a:avLst/>
          </a:prstGeom>
          <a:noFill/>
        </p:spPr>
        <p:txBody>
          <a:bodyPr wrap="none" rtlCol="0">
            <a:spAutoFit/>
          </a:bodyPr>
          <a:lstStyle/>
          <a:p>
            <a:r>
              <a:rPr lang="en-GB" dirty="0"/>
              <a:t>Publish insights and </a:t>
            </a:r>
          </a:p>
          <a:p>
            <a:r>
              <a:rPr lang="en-GB" dirty="0"/>
              <a:t>observations</a:t>
            </a:r>
          </a:p>
        </p:txBody>
      </p:sp>
      <p:cxnSp>
        <p:nvCxnSpPr>
          <p:cNvPr id="13" name="Straight Arrow Connector 12">
            <a:extLst>
              <a:ext uri="{FF2B5EF4-FFF2-40B4-BE49-F238E27FC236}">
                <a16:creationId xmlns:a16="http://schemas.microsoft.com/office/drawing/2014/main" id="{99B33C27-1DA0-0A41-B73F-6EDF1815D6F8}"/>
              </a:ext>
            </a:extLst>
          </p:cNvPr>
          <p:cNvCxnSpPr>
            <a:cxnSpLocks/>
          </p:cNvCxnSpPr>
          <p:nvPr/>
        </p:nvCxnSpPr>
        <p:spPr>
          <a:xfrm flipV="1">
            <a:off x="2081892" y="2614613"/>
            <a:ext cx="0" cy="48781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Straight Arrow Connector 48">
            <a:extLst>
              <a:ext uri="{FF2B5EF4-FFF2-40B4-BE49-F238E27FC236}">
                <a16:creationId xmlns:a16="http://schemas.microsoft.com/office/drawing/2014/main" id="{A358FD44-DE24-2B4D-AAFD-BA87D456C7E1}"/>
              </a:ext>
            </a:extLst>
          </p:cNvPr>
          <p:cNvCxnSpPr>
            <a:cxnSpLocks/>
            <a:stCxn id="35" idx="0"/>
          </p:cNvCxnSpPr>
          <p:nvPr/>
        </p:nvCxnSpPr>
        <p:spPr>
          <a:xfrm flipV="1">
            <a:off x="5374823" y="2479409"/>
            <a:ext cx="17006" cy="6230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0" name="Straight Arrow Connector 49">
            <a:extLst>
              <a:ext uri="{FF2B5EF4-FFF2-40B4-BE49-F238E27FC236}">
                <a16:creationId xmlns:a16="http://schemas.microsoft.com/office/drawing/2014/main" id="{76E745F4-20CA-C948-89BD-4AB71DEDDE81}"/>
              </a:ext>
            </a:extLst>
          </p:cNvPr>
          <p:cNvCxnSpPr>
            <a:cxnSpLocks/>
          </p:cNvCxnSpPr>
          <p:nvPr/>
        </p:nvCxnSpPr>
        <p:spPr>
          <a:xfrm flipV="1">
            <a:off x="8773885" y="2447926"/>
            <a:ext cx="0" cy="48781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Straight Arrow Connector 50">
            <a:extLst>
              <a:ext uri="{FF2B5EF4-FFF2-40B4-BE49-F238E27FC236}">
                <a16:creationId xmlns:a16="http://schemas.microsoft.com/office/drawing/2014/main" id="{BAF5D1CA-545A-9D4D-B803-D9A1CF086B77}"/>
              </a:ext>
            </a:extLst>
          </p:cNvPr>
          <p:cNvCxnSpPr>
            <a:cxnSpLocks/>
          </p:cNvCxnSpPr>
          <p:nvPr/>
        </p:nvCxnSpPr>
        <p:spPr>
          <a:xfrm>
            <a:off x="7358746" y="3976347"/>
            <a:ext cx="0" cy="6909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2" name="Straight Arrow Connector 51">
            <a:extLst>
              <a:ext uri="{FF2B5EF4-FFF2-40B4-BE49-F238E27FC236}">
                <a16:creationId xmlns:a16="http://schemas.microsoft.com/office/drawing/2014/main" id="{B4DEB94D-0DC8-9746-BC4B-62DB48FE88F0}"/>
              </a:ext>
            </a:extLst>
          </p:cNvPr>
          <p:cNvCxnSpPr>
            <a:cxnSpLocks/>
            <a:endCxn id="8" idx="0"/>
          </p:cNvCxnSpPr>
          <p:nvPr/>
        </p:nvCxnSpPr>
        <p:spPr>
          <a:xfrm>
            <a:off x="3818164" y="3976347"/>
            <a:ext cx="1" cy="7986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4" name="TextBox 3">
            <a:extLst>
              <a:ext uri="{FF2B5EF4-FFF2-40B4-BE49-F238E27FC236}">
                <a16:creationId xmlns:a16="http://schemas.microsoft.com/office/drawing/2014/main" id="{F7024509-97B1-E142-85B5-919D2098D75B}"/>
              </a:ext>
            </a:extLst>
          </p:cNvPr>
          <p:cNvSpPr txBox="1"/>
          <p:nvPr/>
        </p:nvSpPr>
        <p:spPr>
          <a:xfrm>
            <a:off x="1685925" y="800100"/>
            <a:ext cx="8758238" cy="461665"/>
          </a:xfrm>
          <a:prstGeom prst="rect">
            <a:avLst/>
          </a:prstGeom>
          <a:noFill/>
        </p:spPr>
        <p:txBody>
          <a:bodyPr wrap="square" rtlCol="0">
            <a:spAutoFit/>
          </a:bodyPr>
          <a:lstStyle/>
          <a:p>
            <a:pPr algn="ctr"/>
            <a:r>
              <a:rPr lang="en-US" sz="2400" b="1" dirty="0"/>
              <a:t>ANALYSIS</a:t>
            </a:r>
          </a:p>
        </p:txBody>
      </p:sp>
      <p:sp>
        <p:nvSpPr>
          <p:cNvPr id="8" name="TextBox 7">
            <a:extLst>
              <a:ext uri="{FF2B5EF4-FFF2-40B4-BE49-F238E27FC236}">
                <a16:creationId xmlns:a16="http://schemas.microsoft.com/office/drawing/2014/main" id="{F203D7C4-C04F-CE4B-AD84-9D687C5E6828}"/>
              </a:ext>
            </a:extLst>
          </p:cNvPr>
          <p:cNvSpPr txBox="1"/>
          <p:nvPr/>
        </p:nvSpPr>
        <p:spPr>
          <a:xfrm>
            <a:off x="1285875" y="1700212"/>
            <a:ext cx="8172450" cy="2677656"/>
          </a:xfrm>
          <a:prstGeom prst="rect">
            <a:avLst/>
          </a:prstGeom>
          <a:noFill/>
        </p:spPr>
        <p:txBody>
          <a:bodyPr wrap="square">
            <a:spAutoFit/>
          </a:bodyPr>
          <a:lstStyle/>
          <a:p>
            <a:r>
              <a:rPr lang="en-GB" sz="1400" dirty="0">
                <a:solidFill>
                  <a:srgbClr val="000000"/>
                </a:solidFill>
                <a:effectLst/>
                <a:latin typeface="ArialMT"/>
              </a:rPr>
              <a:t>The essence of the whole project is to </a:t>
            </a:r>
            <a:r>
              <a:rPr lang="en-GB" sz="1400" dirty="0" err="1">
                <a:solidFill>
                  <a:srgbClr val="000000"/>
                </a:solidFill>
                <a:effectLst/>
                <a:latin typeface="ArialMT"/>
              </a:rPr>
              <a:t>analyze</a:t>
            </a:r>
            <a:r>
              <a:rPr lang="en-GB" sz="1400" dirty="0">
                <a:solidFill>
                  <a:srgbClr val="000000"/>
                </a:solidFill>
                <a:effectLst/>
                <a:latin typeface="ArialMT"/>
              </a:rPr>
              <a:t> and understand how consumer attributes and loan </a:t>
            </a:r>
            <a:endParaRPr lang="en-GB" dirty="0"/>
          </a:p>
          <a:p>
            <a:r>
              <a:rPr lang="en-GB" sz="1400" dirty="0">
                <a:solidFill>
                  <a:srgbClr val="000000"/>
                </a:solidFill>
                <a:effectLst/>
                <a:latin typeface="ArialMT"/>
              </a:rPr>
              <a:t>attributes are influencing the tendency of defaulting. </a:t>
            </a:r>
            <a:endParaRPr lang="en-GB" dirty="0"/>
          </a:p>
          <a:p>
            <a:r>
              <a:rPr lang="en-GB" sz="1400" dirty="0">
                <a:solidFill>
                  <a:srgbClr val="000000"/>
                </a:solidFill>
                <a:effectLst/>
                <a:latin typeface="ArialMT"/>
              </a:rPr>
              <a:t>● We performed </a:t>
            </a:r>
            <a:r>
              <a:rPr lang="en-GB" sz="1400" b="1" dirty="0">
                <a:solidFill>
                  <a:srgbClr val="000000"/>
                </a:solidFill>
                <a:effectLst/>
                <a:latin typeface="Arial-BoldMT"/>
              </a:rPr>
              <a:t>data cleaning and preparation </a:t>
            </a:r>
            <a:r>
              <a:rPr lang="en-GB" sz="1400" dirty="0">
                <a:solidFill>
                  <a:srgbClr val="000000"/>
                </a:solidFill>
                <a:effectLst/>
                <a:latin typeface="ArialMT"/>
              </a:rPr>
              <a:t>on the Loan dataset: </a:t>
            </a:r>
            <a:endParaRPr lang="en-GB" dirty="0"/>
          </a:p>
          <a:p>
            <a:r>
              <a:rPr lang="en-GB" sz="1400" dirty="0">
                <a:solidFill>
                  <a:srgbClr val="000000"/>
                </a:solidFill>
                <a:effectLst/>
                <a:latin typeface="ArialMT"/>
              </a:rPr>
              <a:t>○ Imputed the NA values for all the variables </a:t>
            </a:r>
            <a:endParaRPr lang="en-GB" dirty="0"/>
          </a:p>
          <a:p>
            <a:r>
              <a:rPr lang="en-GB" sz="1400" dirty="0">
                <a:solidFill>
                  <a:srgbClr val="000000"/>
                </a:solidFill>
                <a:effectLst/>
                <a:latin typeface="ArialMT"/>
              </a:rPr>
              <a:t>○ Created two new columns: </a:t>
            </a:r>
            <a:endParaRPr lang="en-GB" dirty="0"/>
          </a:p>
          <a:p>
            <a:r>
              <a:rPr lang="en-GB" sz="1400" dirty="0">
                <a:solidFill>
                  <a:srgbClr val="000000"/>
                </a:solidFill>
                <a:effectLst/>
                <a:latin typeface="ArialMT"/>
              </a:rPr>
              <a:t>■ Profit and Loss column </a:t>
            </a:r>
            <a:endParaRPr lang="en-GB" dirty="0"/>
          </a:p>
          <a:p>
            <a:r>
              <a:rPr lang="en-GB" sz="1400" dirty="0">
                <a:solidFill>
                  <a:srgbClr val="000000"/>
                </a:solidFill>
                <a:effectLst/>
                <a:latin typeface="ArialMT"/>
              </a:rPr>
              <a:t>■ Ratio of funded amount and annual income </a:t>
            </a:r>
            <a:endParaRPr lang="en-GB" dirty="0"/>
          </a:p>
          <a:p>
            <a:r>
              <a:rPr lang="en-GB" sz="1400" dirty="0">
                <a:solidFill>
                  <a:srgbClr val="000000"/>
                </a:solidFill>
                <a:effectLst/>
                <a:latin typeface="ArialMT"/>
              </a:rPr>
              <a:t>● During </a:t>
            </a:r>
            <a:r>
              <a:rPr lang="en-GB" sz="1400" b="1" dirty="0">
                <a:solidFill>
                  <a:srgbClr val="000000"/>
                </a:solidFill>
                <a:effectLst/>
                <a:latin typeface="Arial-BoldMT"/>
              </a:rPr>
              <a:t>univariate analysis</a:t>
            </a:r>
            <a:r>
              <a:rPr lang="en-GB" sz="1400" dirty="0">
                <a:solidFill>
                  <a:srgbClr val="000000"/>
                </a:solidFill>
                <a:effectLst/>
                <a:latin typeface="ArialMT"/>
              </a:rPr>
              <a:t> we have created: </a:t>
            </a:r>
            <a:endParaRPr lang="en-GB" dirty="0"/>
          </a:p>
          <a:p>
            <a:r>
              <a:rPr lang="en-GB" sz="1400" dirty="0">
                <a:solidFill>
                  <a:srgbClr val="000000"/>
                </a:solidFill>
                <a:effectLst/>
                <a:latin typeface="ArialMT"/>
              </a:rPr>
              <a:t>○ Histograms and Bar charts to check out the distribution of all the driver variables </a:t>
            </a:r>
            <a:endParaRPr lang="en-GB" dirty="0"/>
          </a:p>
          <a:p>
            <a:r>
              <a:rPr lang="en-GB" sz="1400" dirty="0">
                <a:solidFill>
                  <a:srgbClr val="000000"/>
                </a:solidFill>
                <a:effectLst/>
                <a:latin typeface="ArialMT"/>
              </a:rPr>
              <a:t>○ Box plots to detect the Outliers </a:t>
            </a:r>
            <a:endParaRPr lang="en-GB" dirty="0"/>
          </a:p>
          <a:p>
            <a:r>
              <a:rPr lang="en-GB" sz="1400" dirty="0">
                <a:solidFill>
                  <a:srgbClr val="000000"/>
                </a:solidFill>
                <a:effectLst/>
                <a:latin typeface="ArialMT"/>
              </a:rPr>
              <a:t>○ Performed the Multivariate analysis to understand how different variables interact with each </a:t>
            </a:r>
            <a:endParaRPr lang="en-GB" dirty="0"/>
          </a:p>
          <a:p>
            <a:r>
              <a:rPr lang="en-GB" sz="1400" dirty="0">
                <a:solidFill>
                  <a:srgbClr val="000000"/>
                </a:solidFill>
                <a:effectLst/>
                <a:latin typeface="ArialMT"/>
              </a:rPr>
              <a:t>other.</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5" name="TextBox 4">
            <a:extLst>
              <a:ext uri="{FF2B5EF4-FFF2-40B4-BE49-F238E27FC236}">
                <a16:creationId xmlns:a16="http://schemas.microsoft.com/office/drawing/2014/main" id="{CD79CA45-F795-664A-A162-57F827A31574}"/>
              </a:ext>
            </a:extLst>
          </p:cNvPr>
          <p:cNvSpPr txBox="1"/>
          <p:nvPr/>
        </p:nvSpPr>
        <p:spPr>
          <a:xfrm>
            <a:off x="2443163" y="685800"/>
            <a:ext cx="6707980" cy="461665"/>
          </a:xfrm>
          <a:prstGeom prst="rect">
            <a:avLst/>
          </a:prstGeom>
          <a:noFill/>
        </p:spPr>
        <p:txBody>
          <a:bodyPr wrap="square">
            <a:spAutoFit/>
          </a:bodyPr>
          <a:lstStyle/>
          <a:p>
            <a:pPr algn="ctr"/>
            <a:r>
              <a:rPr lang="en-US" sz="2400" b="1" dirty="0"/>
              <a:t>Loan Status Analysis</a:t>
            </a:r>
          </a:p>
        </p:txBody>
      </p:sp>
      <p:sp>
        <p:nvSpPr>
          <p:cNvPr id="7" name="TextBox 6">
            <a:extLst>
              <a:ext uri="{FF2B5EF4-FFF2-40B4-BE49-F238E27FC236}">
                <a16:creationId xmlns:a16="http://schemas.microsoft.com/office/drawing/2014/main" id="{0CE5922B-FA12-6741-A60B-336396FD5E5D}"/>
              </a:ext>
            </a:extLst>
          </p:cNvPr>
          <p:cNvSpPr txBox="1"/>
          <p:nvPr/>
        </p:nvSpPr>
        <p:spPr>
          <a:xfrm>
            <a:off x="500063" y="1471613"/>
            <a:ext cx="4929187" cy="523220"/>
          </a:xfrm>
          <a:prstGeom prst="rect">
            <a:avLst/>
          </a:prstGeom>
          <a:noFill/>
        </p:spPr>
        <p:txBody>
          <a:bodyPr wrap="square">
            <a:spAutoFit/>
          </a:bodyPr>
          <a:lstStyle/>
          <a:p>
            <a:r>
              <a:rPr lang="en-GB" sz="1400" dirty="0">
                <a:solidFill>
                  <a:srgbClr val="000000"/>
                </a:solidFill>
                <a:effectLst/>
                <a:latin typeface="ArialMT"/>
              </a:rPr>
              <a:t>1.Maximum no. of loans are applied by people from CA. </a:t>
            </a:r>
            <a:endParaRPr lang="en-GB" dirty="0"/>
          </a:p>
          <a:p>
            <a:r>
              <a:rPr lang="en-GB" sz="1400" dirty="0">
                <a:solidFill>
                  <a:srgbClr val="000000"/>
                </a:solidFill>
                <a:effectLst/>
                <a:latin typeface="ArialMT"/>
              </a:rPr>
              <a:t>2.Maximum no. of loans are charged off for people of NV.</a:t>
            </a:r>
            <a:endParaRPr lang="en-GB" dirty="0"/>
          </a:p>
        </p:txBody>
      </p:sp>
      <p:pic>
        <p:nvPicPr>
          <p:cNvPr id="8" name="Picture 7">
            <a:extLst>
              <a:ext uri="{FF2B5EF4-FFF2-40B4-BE49-F238E27FC236}">
                <a16:creationId xmlns:a16="http://schemas.microsoft.com/office/drawing/2014/main" id="{2A020B78-6369-794A-AC75-B33A3EDC5B6D}"/>
              </a:ext>
            </a:extLst>
          </p:cNvPr>
          <p:cNvPicPr>
            <a:picLocks noChangeAspect="1"/>
          </p:cNvPicPr>
          <p:nvPr/>
        </p:nvPicPr>
        <p:blipFill>
          <a:blip r:embed="rId3"/>
          <a:stretch>
            <a:fillRect/>
          </a:stretch>
        </p:blipFill>
        <p:spPr>
          <a:xfrm>
            <a:off x="314324" y="2176106"/>
            <a:ext cx="7360231" cy="4539018"/>
          </a:xfrm>
          <a:prstGeom prst="rect">
            <a:avLst/>
          </a:prstGeom>
        </p:spPr>
      </p:pic>
      <p:pic>
        <p:nvPicPr>
          <p:cNvPr id="9" name="Picture 8">
            <a:extLst>
              <a:ext uri="{FF2B5EF4-FFF2-40B4-BE49-F238E27FC236}">
                <a16:creationId xmlns:a16="http://schemas.microsoft.com/office/drawing/2014/main" id="{8150782A-0A7C-5A42-BF46-24B0F9E8EB93}"/>
              </a:ext>
            </a:extLst>
          </p:cNvPr>
          <p:cNvPicPr>
            <a:picLocks noChangeAspect="1"/>
          </p:cNvPicPr>
          <p:nvPr/>
        </p:nvPicPr>
        <p:blipFill>
          <a:blip r:embed="rId4"/>
          <a:stretch>
            <a:fillRect/>
          </a:stretch>
        </p:blipFill>
        <p:spPr>
          <a:xfrm>
            <a:off x="7940835" y="3086100"/>
            <a:ext cx="4047628" cy="2910502"/>
          </a:xfrm>
          <a:prstGeom prst="rect">
            <a:avLst/>
          </a:prstGeom>
        </p:spPr>
      </p:pic>
      <p:pic>
        <p:nvPicPr>
          <p:cNvPr id="10" name="Picture 9">
            <a:extLst>
              <a:ext uri="{FF2B5EF4-FFF2-40B4-BE49-F238E27FC236}">
                <a16:creationId xmlns:a16="http://schemas.microsoft.com/office/drawing/2014/main" id="{56F11991-A7F5-D849-8B35-B75570505ECD}"/>
              </a:ext>
            </a:extLst>
          </p:cNvPr>
          <p:cNvPicPr>
            <a:picLocks noChangeAspect="1"/>
          </p:cNvPicPr>
          <p:nvPr/>
        </p:nvPicPr>
        <p:blipFill>
          <a:blip r:embed="rId5"/>
          <a:stretch>
            <a:fillRect/>
          </a:stretch>
        </p:blipFill>
        <p:spPr>
          <a:xfrm>
            <a:off x="8334687" y="1471613"/>
            <a:ext cx="3800154" cy="1257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9" descr="data:image/png;base64,iVBORw0KGgoAAAANSUhEUgAAA5kAAAK7CAYAAAB4RUuvAAAABHNCSVQICAgIfAhkiAAAAAlwSFlzAAALEgAACxIB0t1+/AAAADh0RVh0U29mdHdhcmUAbWF0cGxvdGxpYiB2ZXJzaW9uMy4yLjIsIGh0dHA6Ly9tYXRwbG90bGliLm9yZy+WH4yJAAAgAElEQVR4nOzdebxdZX0v/s+XAKaGoAzxF0aDSkXQJAyCcxV6Kdo6oHgdKJNWrHW40pZY9VbUa+01dHC8KrWtogzWqRer4uUyFEXtlSggiP7qhQCJHEmCSISiQJ77x9nEQ0zI2WTts88+eb9fr/06e631rLW+e2947Xz286xnVWstAAAA0IVthl0AAAAAM4eQCQAAQGeETAAAADojZAIAANAZIRMAAIDOCJkAAAB0RsgEYFqpqlZVjxl2HTywqnpmVa0Ydh0ATD9CJgCTUlU/n/BYV1X/MWH52E3sM5AgUlUfr6p7qmq3ro/dhcm87t5reNdU1TTdzg/AzCVkAjAprbUd7nskuTHJcyesO2uq6qiqOUlelORnSX5/qs4LAEyOkAnAFqmqh1TVe6vqx73He3vr5iT5SpLdJ/R47l5Vh1bVN6vqtqq6uao+WFXb93HKFyW5Lck7k5ywQS1vr6rPVNWnqmptVX2vqn6zqt5cVbdU1U1VdeSE9rtX1XlVdWtV/aiqXjVh2/16+jbsnayq5VX1p1V1VVX9rKo+XVWzN/W6N/MeLugNEz6hqm6sqtVV9dYJNf5HVe08of2BvTbb9ZZfUVXXVtVPq+qrVfXI3vqqqr/tvfbbe+/H46vq5CTHJlnSq++LE871uapaVVXXV9UbJpzzN3rvyU+r6vtJnjj5jwyArYmQCcCWemuSJyVZnGRRkkOT/NfW2h1Jnp3kxxN6PH+c5N4kpyTZNcmTkxyR5I/6ON8JSc5Jcm6S/arq4A22PzfJJ5PslOS7Sb6a8e+7PTIeTD86oe25SVYk2T3JMUneXVWH91HLf05yVJJ9kixMcuIDvO7JeFqSx2b8PXlbVT2ut+83Mx6u7/PyJJ9trd1dVc9P8pYkL0wyL8nXMv7+JMmRSZ6R5DeTPKxX75rW2hlJzkqytFffc6tqmyRfTHJlxt+rI5K8sap+p3es05I8uvf4nWwQ8AHgPiMbMqvqH3q/zF49ibbPqKrv9K7fOWaDbSdU1b/3Hr4wAfp3bJJ3ttZuaa2tSvKOJMdtqnFrbVlr7VuttXtaa8szHvp+azInqqq9kzwrydmttZ8kuTDJ8Rs0+1pr7auttXuSfCbjweu/t9buznioXFBVD6+qvZI8NcmbWmt3tdauSPKxjRzvgby/tfbj1tqtGQ9oi/vYd2Pe0Vr7j9balRkPe4t6689O8rJkvHcyyUt765LkD5P8ZWvt2t5rfneSxb3ezLuTzE2yX5Lqtbl5E+d+YpJ5rbV3ttZ+2Vq7Lsnf9c6VjAfUv2it3dpauynJ+7fwtQIwQ41syEzy8Yz/ejwZNyY5Mb/6Qk6S9IYenZbksIz/8n5aVe3UXYkAW4Xdk9wwYfmG3rqN6g1f/ZeqGquq2zMeinad5LmOS3JtLxAm471xL79v2GjPTyY8/48kq1tr905YTpIdejXe2lpbu0Hte0yyliQZm/D8zt5xt8Smjve5JE/uTXT0jCTrMt5jmSSPTPK+3vDj25LcmqSS7NFauyjJB5N8KMktVXVGVe24iXM/MuNDfG+bcKy3JPn/ett3T3LThPY3bHgAAEhGOGS21i7N+BfpelX16Ko6v6qWVdXXqmq/XtvlrbWrMv6lPNHvJLmg96vsT5NckMkHVwDG/TjjAeU+e/fWJUnbSPsPJ/lBkn1baztmPMjUJM91fJJH9QLqWJK/yXhAfc6DrHvnqpq7Qe0re8/vSPLQCdvm93Hsjb3uB633HfW/krwk40Nlz22t3XeOm5K8urX28AmP32itfaO37/tbawcn2T/jw2ZP3USNNyW5foPjzG2t3ffe3pxkrwnt9+7yNQIwc4xsyNyEM5K8vvdl+qdJ/sdm2u+R+/8quyL9/YINwPj1f/+1quZV1a5J3pbkU71tP0myS1U9bEL7uUluT/Lz3o+Br5nMSarqyRm/HvDQjA9LXZzk8RkfpdLPENckSW/I5zeS/GVvwp6FSV45ofYrkjynqnauqvlJ3tjH4Tf2urfUfa/zmNx/ZM5Hkry5qg5Ikqp6WFW9uPf8iVV1WK+n944kd+VXP7j+JMmjJhzn/yRZW1Vv6k3yM6s3SdB9E/z8U+88O1XVnkle3+FrA2AGmTEhs6p2SPKUJJ+pqisyfo3PtLx/GsAM864klye5Ksn3knynty6ttR9kPIRe1xuCuXvGfwR8eZK1Gb/m79OTPM8JSf5na+17rbWx+x5J3pfk9ybOvtqHlyVZkPFezS8kOa219r972z6Z8esil2e8F3GydW7qdW+p85Lsm2Ssd83mfef6QpL3JDm3N/z46oxPPJQkO2b8Pf5pxoe3rklyem/b3yfZv1ffP/eGFP9exsP79UlWZ/wa1fuC8jt6x7g+4+/HJzt4TQDMQPWr0Tajp6oWJPmX1trje9eY/LC1tslgWVUf77X/bG/5ZUme2Vp7dW/5o0kuaa2ds6ljAAAAsGkzpieztXZ7kusnDBGqqlq0md2+muTI3tCfnTI+1ftXB1wqAADAjDWyIbOqzsn4fcMeW1UrquqVGZ9G/5VVdWWSa5I8v9f2iTV+A+0XJ/loVV2TJL0p5/9bkm/3Hu/srQMAAOBBGOnhsgAAAEwvI9uTCQAAwPQjZAIAANCZbYddwIOx6667tgULFgy7DAAAgKFYtmzZ6tbavGHXsTEjGTIXLFiQyy+/fNhlAAAADEVV3TDsGjbFcFkAAAA6I2QCAADQGSETAACAzozkNZkAAMBou/vuu7NixYrcddddwy5lWps9e3b23HPPbLfddsMuZdKETAAAYMqtWLEic+fOzYIFC1JVwy5nWmqtZc2aNVmxYkX22WefYZczaYbLAgAAU+6uu+7KLrvsImA+gKrKLrvsMnK9vUImAAAwFALm5o3ieyRkAgAA0BkhEwAAmPHe+9735s477xx2GVmwYEFWr1497DIGSsgEAABmvAcKmffee+8UVzOzCZkAAMC0cOaZZ2bhwoVZtGhRjjvuuCxfvjyHH354Fi5cmCOOOCI33nhjkuTEE0/MZz/72fX77bDDDkmSSy65JM985jNzzDHHZL/99suxxx6b1lre//7358c//nGe9axn5VnPetb6ff7kT/4kixYtyl/8xV/kBS94wfrjXXDBBTn66KM3Wef555+fgw46KIsWLcoRRxyRJLn11lvzghe8IAsXLsyTnvSkXHXVVUmSNWvW5Mgjj8wBBxyQP/iDP0hrbf1xPvWpT+XQQw/N4sWL8+pXv3rGhF0hEwAAGLprrrkm73rXu3LRRRflyiuvzPve9768/vWvzwknnJCrrroqxx57bN7whjds9jjf/e538973vjff//73c9111+Wyyy7LG97whuy+++65+OKLc/HFFydJ7rjjjhx22GG58sor8+d//uf5wQ9+kFWrViVJ/vEf/zGveMUrNnr8VatW5VWvelU+97nP5corr8xnPvOZJMlpp52WAw88MFdddVXe/e535/jjj0+SvOMd78jTnva0XHPNNTn66KPXB+Vrr702n/70p3PZZZfliiuuyKxZs3LWWWdt8fs4HQiZAADA0F100UV58YtfnF133TVJsvPOO+eb3/xmXv7ylydJjjvuuHz961/f7HEOPfTQ7Lnnntlmm22yePHiLF++fKPtZs2alRe96EVJxmdwPe644/KpT30qt912W775zW/m2c9+9kb3+9a3vpVnPOMZ6+9bufPOOydJvv71r+e4445Lkhx++OFZs2ZNbr/99lx66aX5/d///STJ7/7u72annXZKklx44YVZtmxZnvjEJ2bx4sW58MILc911103mrZr2th12AQAAAP3Ydttts27duiTJunXr8stf/nL9toc85CHrn8+aNSv33HPPRo8xe/bszJo1a/3ySSedlOc+97mZPXt2XvziF2fbbQcblVprOeGEE/KXf/mXAz3PMOjJBAAAhu7www/PZz7zmaxZsybJ+DWOT3nKU3LuuecmSc4666w8/elPTzI+Q+uyZcuSJOedd17uvvvuzR5/7ty5Wbt27Sa377777tl9993zrne9KyeddNIm2z3pSU/KpZdemuuvv359nUny9Kc/ff1w10suuSS77rprdtxxxzzjGc/I2WefnST5yle+kp/+9KdJkiOOOCKf/exnc8stt6w/zg033LDZ1zEK9GQCAABDd8ABB+Stb31rfuu3fiuzZs3KgQcemA984AM56aSTcvrpp2fevHn5x3/8xyTJq171qjz/+c/PokWLctRRR2XOnDmbPf7JJ5+co446av21mRtz7LHHZtWqVXnc4x63yePMmzcvZ5xxRl74whdm3bp1ecQjHpELLrggb3/72/OKV7wiCxcuzEMf+tB84hOfSDJ+rebLXvayHHDAAXnKU56SvffeO0my//77513veleOPPLIrFu3Ltttt10+9KEP5ZGPfGS/b920UxNnNxoVhxxySLv88suHXQYAAPAgXXvttQ8Y5obhda97XQ488MC88pWvHHYp97Ox96qqlrXWDhlSSQ9ITyYAALDVO/jggzNnzpz89V//9bBLGXlCJgAAsNW77xrPiQ477LD84he/uN+6T37yk3nCE54wVWWNJCETAABgI/7t3/5t2CWMJLPLAgAA0BkhEwAAgM4ImQAAAHRGyAQAYEZZsmRJjj/++CxZsmTYpTADLF++PI9//OPvt+7tb397/uqv/irf+ta3cthhh2Xx4sV53OMel7e//e33a/fGN74xe+yxR9atWzeFFQ+fiX8AAJhRxsbGsnLlymGXwQAcfOqZnR5v2enHb9H+J5xwQv7pn/4pixYtyr333psf/vCH67etW7cuX/jCF7LXXnvlX//1X/OsZz1rS8sdGXoyAQAAHoRbbrklu+22W5Jk1qxZ2X///ddvu+SSS3LAAQfkNa95Tc4555xhlTgUQiYAAMCDcMopp+Sxj31sjj766Hz0ox/NXXfdtX7bOeeck5e97GU5+uij86UvfSl33333ECudWkImAADAJlTVJte/7W1vy+WXX54jjzwyZ599do466qgkyS9/+ct8+ctfzgte8ILsuOOOOeyww/LVr351KsseKtdkAgAAbMIuu+ySn/70p/dbd+utt2afffZJkjz60Y/Oa17zmrzqVa/KvHnzsmbNmnzjG9/Ibbfdlic84QlJkjvvvDO/8Ru/kd/7vd+b8vqHQU8mAADAJuywww7ZbbfdctFFFyUZD5jnn39+nva0p+VLX/pSWmtJkn//93/PrFmz8vCHPzznnHNOPvaxj2X58uVZvnx5rr/++lxwwQW58847h/lSpoyeTAAApq0HM5vo3NVrMyvJjavX9r3/ls42ysx05pln5rWvfW3++I//OEly2mmn5dGPfnTe+ta35pRTTslDH/rQbLvttjnrrLPyi1/8Iueff34+8pGPrN9/zpw5edrTnpYvfvGLeclLXjKslzFlhEwAAGAkDOtHgP333z8XX3zxr60/99xzN9r+1ltv/bV1n//85zuva7oyXBYAAIDOCJkAAAB0RsgEAACgM0ImAAAAnREyAQAA6IyQCQAAQGeETAAAZpR128/JvQ/ZMeu2nzPsUpgBdthhhyTJ8uXLU1X5wAc+sH7b6173unz84x9Pkpx44onZZ599smjRovzmb/5mjj/++KxYsWIYJQ+d+2QCADCj3LHvkcMugQG58Z1P6PR4e7/te321f8QjHpH3ve99efWrX53tt9/+17affvrpOeaYY9Jay3vf+94cfvjhufrqqzfadibTkwkAADAJ8+bNyxFHHJFPfOITD9iuqnLKKadk/vz5+cpXvjJF1U0fQiYAAMAkvelNb8pf/dVf5d57791s24MOOig/+MEPpqCq6UXIBAAAmKRHPepROeyww3L22Wdvtm1rbQoqmn6ETAAAgD685S1vyXve857Nhsjvfve7edzjHjdFVU0fQiYAAEAf9ttvv+y///754he/uNHtrbW8//3vz80335yjjjpqiqsbPiETAACgT29961t/7RYlp5566vpbmHz729/OxRdfvNXNLJu4hQkAADAi+r3lSBd+/vOfJ0kWLFiQq6++ev36RYsWZd26deuX77tfJnoyAQAA6JCQCQAAQGeETAAAADojZAIAANAZIRMAAIDODDRkVtVeVXVxVX2/qq6pqv+ykTbPrKqfVdUVvcfbBlkTAAAAgzPonsx7kvxJa23/JE9K8tqq2n8j7b7WWlvce7xzwDUBAABMyk9+8pO8/OUvz6Me9agcfPDBefKTn5wvfOELueSSS/Kwhz0sixcvzsKFC/Pbv/3bueWWW5KM385k3rx5Wbx4cfbbb7/87d/+7ZBfxdQa6H0yW2s3J7m593xtVV2bZI8k3x/keQEAgJnnqR94aqfHu+z1lz3g9tZaXvCCF+SEE07I2WefnSS54YYbct5552WnnXbK05/+9PzLv/xLkuTNb35zPvShD+Ud73hHkuQlL3lJPvjBD2bNmjV57GMfm2OOOSZ77bVXp/VPV1N2TWZVLUhyYJJ/28jmJ1fVlVX1lao6YKpqAgAA2JSLLroo22+/ff7wD/9w/bpHPvKRef3rX3+/dq21rF27NjvttNOvHWOXXXbJYx7zmNx8880Dr3e6GGhP5n2qaockn0vyxtba7Rts/k6SR7bWfl5Vz0nyz0n23cgxTk5ycpLsvffeA64YAADY2l1zzTU56KCDNrn9a1/7WhYvXpw1a9Zkzpw5efe73/1rbW688cbcddddWbhw4SBLnVYG3pNZVdtlPGCe1Vr7/IbbW2u3t9Z+3nv+5STbVdWuG2l3RmvtkNbaIfPmzRt02QAAAPfz2te+NosWLcoTn/jEJMnTn/70XHHFFbnpppty0kknZcmSJevbfvrTn87ChQvzmMc8Jn/0R3+U2bNnD6vsKTfo2WUryd8nuba19jebaDO/1y5VdWivpjWDrAsAAGBzDjjggHznO99Zv/yhD30oF154YVatWvVrbZ/3vOfl0ksvXb/8kpe8JFdddVW+8Y1v5M/+7M8yNjY2JTVPB4PuyXxqkuOSHD7hFiXPqao/rKr7BjYfk+TqqroyyfuTvLS11gZcFwAAwAM6/PDDc9ddd+XDH/7w+nV33nnnRtt+/etfz6Mf/ehfW3/IIYfkuOOOy/ve976B1TndDHp22a8nqc20+WCSDw6yDgAAgH5VVf75n/85p5xySpYuXZp58+Zlzpw5ec973pPkV9dkttbysIc9LB/72Mc2epw3velNOeigg/KWt7wlc+fOncqXMBRTMvEPAADAltrcLUcGYbfddsu555670W0/+9nPNrr+xBNPzIknnrh+effddzdcFgAAAB4MIRMAAIDOCJkAAAB0RsgEAACGwk0lNm8U3yMhEwAAmHKzZ8/OmjVrRjJETZXWWtasWZPZs2cPu5S+mF0WAACYcnvuuWdWrFiRVatWDbuUaW327NnZc889h11GX4RMAABgym233XbZZ599hl0GA2C4LAAAAJ0RMgEAAOiMkAkAAEBnXJMJAABMqSVLlmRsbCzz58/P0qVLh10OHRMyAQCAKTU2NpaVK1cOuwwGxHBZAAAAOiNkAgAA0BkhEwAAgM4ImQAAAHRGyAQAAKAzZpcFAAAetINPPbPvfeauXptZSW5cvbbv/Zedfnzf52Nq6ckEAACgM0ImAAAAnREyAQAA6IyQCQAAQGeETAAAADojZAIAANAZtzABAACm1Lrt59zvLzOLkAkAAEypO/Y9ctglMECGywIAANAZIRMAAIDOCJkAAAB0RsgEAACgM0ImAAAAnREyAQAA6IyQCQAAQGeETAAAADojZAIAANAZIRMAAIDOCJkAAAB0RsgEAACgM0ImAAAAnREyAQAA6IyQCQAAQGeETAAAADojZAIAANAZIRMAAIDOCJkAAAB0RsgEAACgM0ImAAAAnREyAQAA6IyQCQAAQGeETAAAADojZAIAANAZIRMAAIDObDvsAqBfS5YsydjYWObPn5+lS5cOuxwAAGACIZORMzY2lpUrVw67DAAAYCMMlwUAAKAzQiYAAACdETIBAADojJAJAABAZ4RMAAAAOmN2WYbq4FPP7HufuavXZlaSG1ev7Xv/Zacf3/f5AACAydOTCQAAQGeETAAAADojZAIAANAZIRMAAIDOCJkAAAB0RsgEAACgM25hwshZt/2c+/0FAACmDyGTkXPHvkcOuwQAAGATDJcFAACgM0ImAAAAnREyAQAA6IyQCQAAQGeETAAAADojZAIAANAZIRMAAIDOCJkAAAB0RsgEAACgM0ImAAAAnREyAQAA6IyQCQAAQGeETAAAADojZAIAANAZIRMAAIDOCJkAAAB0RsgEAACgM0ImAAAAnREyAQAA6MxAQ2ZV7VVVF1fV96vqmqr6LxtpU1X1/qr6UVVdVVUHDbImAAAABmfbAR//niR/0lr7TlXNTbKsqi5orX1/QptnJ9m39zgsyYd7fwEAABgxA+3JbK3d3Fr7Tu/52iTXJtljg2bPT3JmG/etJA+vqt0GWRcAAACDMWXXZFbVgiQHJvm3DTbtkeSmCcsr8utBFAAAgBEwJSGzqnZI8rkkb2yt3f4gj3FyVV1eVZevWrWq2wIBAADoxMBDZlVtl/GAeVZr7fMbabIyyV4Tlvfsrbuf1toZrbVDWmuHzJs3bzDFAgAAsEUGPbtsJfn7JNe21v5mE83OS3J8b5bZJyX5WWvt5kHWBQAAwGAMenbZpyY5Lsn3quqK3rq3JNk7SVprH0ny5STPSfKjJHcmOWnANQEAADAgAw2ZrbWvJ6nNtGlJXjvIOgAAAJgaUza7LAAAADOf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tt1cg6p64QNtb619vrtyAAAAGGWbDZlJntv7+4gkT0lyUW/5WUm+kUTIBAAAIMkkQmZr7aQkqar/lWT/1trNveXdknx8oNUBAAAwUvq5JnOv+wJmz0+S7N1xPQAAAIywyQyXvc+FVfXVJOf0ll+a5H93XxIAAACjatIhs7X2uqo6Oskzeqs+2lr7wmDKAgAAYBRNOmRW1Zwk57XWvlBVj03y2KrarrV29+DKAwAAYJT0c03mpUkeUlV7JDk/yXEx8Q8AAAAT9BMyq7V2Z5IXJvlwa+3FSQ4YTFkAAACMor5CZlU9OcmxSb7UWzer+5IAAAAYVf2EzDcmeXOSL7TWrqmqRyW5eDBlAQAAMIr6mV32X5P864Tl65K8YRBFAQAAMJr6mV324iRtw/WttcM7rQgAAICRNemQmeRPJzyfneRFSe7pthwAAABGWT/DZZdtsOqyqvo/HdcDAADACOtnuOzOExa3SXJwkod1XhEAAAAjq5/hsssyfk1mZXyY7PVJXjmIogAAABhN/QyX3eeBtlfVf2qtXbDlJQEAADCq+rlP5ua8p8NjAQAAMIK6DJnV4bEAAAAYQV2GzF+7hyYAAABbly5DJgAAAFu5SYfMqnrIZtYt38j2f6iqW6rq6k0c85lV9bOquqL3eNtk6wEAAGD66acn85sPtK619sKNbP94kqM2c9yvtdYW9x7v7KMeAAAAppnN3sKkquYn2SPJb1TVgfnVBD87JnnoA+3bWru0qhZsYY0AAACMiMncJ/N3kpyYZM8kfzNh/dokb+mghidX1ZVJfpzkT1tr13RwTAAAAIZgsyGztfaJJJ+oqhe11j7X8fm/k+SRrbWfV9Vzkvxzkn031rCqTk5ycpLsvffeHZcBAABAFybTk3mff6mqlydZMHG/LbmOsrV2+4TnX66q/1FVu7bWVm+k7RlJzkiSQw45xO1SAAAApqF+Qub/TPKzJMuS/KKLk/eu9/xJa61V1aEZn4hoTRfHBgAAYOr1EzL3bK1tbqbY+6mqc5I8M8muVbUiyWlJtkuS1tpHkhyT5DVVdU+S/0jy0taaXkoAAIAR1U/I/EZVPaG19r3J7tBae9lmtn8wyQf7qAEAAIBprJ+Q+bQkJ1bV9RkfLltJWmtt4UAqAwAAYOT0EzKfPbAqAAAAmBH6CZmulQQAAOAB9RMyv5TxoFlJZifZJ8kPkxwwgLoAAAAYQZMOma21J0xcrqqDkvxR5xUBAAAwsrZ5sDu21r6T5LAOawEAAGDETbons6r+eMLiNkkOSvLjzisCAABgZPVzTebcCc/vyfg1mp/rthwAAABGWT/XZL4jSapqh97yzwdVFAAAAKNp0tdkVtXjq+q7Sa5Jck1VLauqxw+uNAAAAEZNP8Nlz0jyx621i5Okqp7ZW/eUAdQFADBtLVmyJGNjY5k/f36WLl067HIAppV+Quac+wJmkrTWLqmqOQOoCQBgWhsbG8vKlSuHXQbAtNRPyLyuqv48ySd7y7+f5LruSwIAAGBU9XOfzFckmZfk873HvN46AAAASNLf7LI/TfKGAdYCAADAiJt0yKyqQ5K8JcmCifu11hZ2XxYAwNQ4+NQz+95n7uq1mZXkxtVr+93GhoQAACAASURBVN5/2enH930+gFHSzzWZZyU5Ncn3kqwbTDkAAACMsn5C5qrW2nkDqwQAAICR10/IPK2qPpbkwiS/uG9la+3znVcFAADASOonZJ6UZL8k2+VXw2VbxmeaBQAAgL5C5hNba48dWCUAAACMvH7uk/mNqtp/YJUAAIyIddvPyb0P2THrtp8z7FIApp1+ejKflOSKqro+49dkVpLmFiYAwNbmjn2PHHYJANNWPyHzqIFVAQAAwIww6ZDZWrshSarqEUlmD6wiAAAARtakr8msqudV1b8nuT7JvyZZnuQrA6oLAACAEdTPxD//LePXZf7/rbV9khyR5FsDqQoAAICR1E/IvLu1tibJNlW1TWvt4iSHDKguAAAARlA/E//cVlU7JLk0yVlVdUuSOwZTFgAAAKOon57M5ye5M8kpSc5P8n+TPHcQRQEAADCa+pld9r5ey3VJPrHh9qr6ZmvtyV0VBgAAwOjppydzc9zWBAAAYCvXZchsHR4LAACAEdRlyAQAAGAr12XIrA6PBQAAwAjqMmQe1+GxAAAAGEGbnV22qtbmAa63bK3t2Pt7dYd1AQAAMII2GzJba3OTpKr+W5Kbk3wy40Njj02y20CrAwAAYKT0M1z2ea21/9FaW9tau7219uEkzx9UYQAAAIyefkLmHVV1bFXNqqptqurYJHcMqjAAAABGTz8h8+VJ/nOSn/QeL+6tAwAAgCSTuCbzPq215TE8FgAAgAcw6Z7MqvrNqrqwqq7uLS+sqv86uNIAAAAYNf0Ml/27JG9OcneStNauSvLSQRQFAADAaOonZD60tfZ/Nlh3T5fFAAAAMNr6CZmrq+rRSVqSVNUxGb9vJgAAACTpY+KfJK9NckaS/apqZZLrk/z+QKoCAABgJPUzu+x1SX67quYk2aa1tnZwZQEAADCK+pld9r9U1Y5J7kzyt1X1nao6cnClAQAAMGr6uSbzFa2125McmWSXJMcl+e8DqQoAAICR1E/IrN7f5yQ5s7V2zYR1AAAA0FfIXFZV/yvjIfOrVTU3ybrBlAUAAMAo6md22VcmWZzkutbanVW1S5KTBlMWAAAAo2izIbOq9mut/SDjATNJHlVllCwAAAC/bjI9mX+c5OQkf72RbS3J4Z1WBAAAwMjabMhsrZ3c+/uswZcDAADAKOvnmsxU1eOT7J9k9n3rWmtndl0UAAAAo2nSIbOqTkvyzIyHzC8neXaSrycRMgEAAEjS3y1MjklyRJKx1tpJSRYledhAqgIAAGAk9RMy72qtrUtyT1XtmOSWJHsNpiwAAABG0aSGy9b4PUuuqqqHJ/m7JMuS/DzJNwdYGwAAACNmUiGztdaq6tDW2m1JPlJV5yfZsbV21WDLAwAAYJT0M1z2O1X1xCRprS0XMAEAANhQP7cwOSzJsVV1Q5I7klTGOzkXDqQyAAAARk4/IfN3BlYFAAAAM8KkQ2Zr7YZBFgIAAMDo6+eaTAAAAHhAQiYAAACdETIBAADojJAJAABAZ4RMAAAAOiNkAgAA0BkhEwAAgM4ImQAAAHRGyAQAAKAzQiYAAACdETIBAADojJAJAABAZ4RMAAAAOiNkAgAA0BkhEwAAgM4ImQAAAHRGyAQAAKAzQiYAAACdETIBAADojJAJAABAZ4RMAAAAOiNkAgAA0BkhEwAAgM4MNGRW1T9U1S1VdfUmtldVvb+qflRVV1XVQYOsBwAAgMEadE/mx5Mc9QDbn51k397j5CQfHnA9AAAADNBAQ2Zr7dIktz5Ak+cnObON+1aSh1fVboOsCQAAgMEZ9jWZeyS5acLyit66X1NVJ1fV5VV1+apVq6akOAAAAPoz7JA5aa21M1prh7TWDpk3b96wywEAAGAjhh0yVybZa8Lynr11AAAAjKBhh8zzkhzfm2X2SUl+1lq7ecg1AQAA8CBtO8iDV9U5SZ6ZZNeqWpHktCTbJUlr7SNJvpzkOUl+lOTOJCcNsh4AAAAGa6Ahs7X2ss1sb0leO8gaAAAAmDrDHi4LAADADCJkAgAA0BkhEwAAgM4ImQAAAHRGyAQAAKAzQiYAAACdETIBAADojJAJAABAZ4RMAAAAOiNkAgAA0BkhEwAAgM4ImQAAAHRGyAQAAKAzQiYAAACdETIBAADojJAJAABAZ4RMAAAAOiNkAgAA0BkhEwAAgM4ImQAAAHRGyAQAAKAzQiYAAACdETIBAADojJAJAABAZ4RMAAAAOrPtsAsAYGotWbIkY2NjmT9/fpYuXTrscgCAGUbIBNjKjI2NZeXKlcMuAwCYoQyXBQAAoDNCJgAAAJ0xXBZghB186pl97zN39drMSnLj6rV977/s9OP7Ph8AsHXRkwkAAEBnhEwAAAA6I2QCAADQGSETAACAzpj4B2Ars277Off7CwDQJSETYCtzx75HDrsEAGAGM1wWAACAzgiZAAAAdEbIBAAAoDNCJgAAAJ0RMgEAAOiMkAkAAEBnhEwAAAA64z6ZADDNLFmyJGNjY5k/f36WLl067HIAoC9CJgBMM2NjY1m5cuWwywCAB8VwWQAAADojZAIAANAZIRMAAIDOuCYTAAbo4FPP7HufuavXZlaSG1ev7Xv/Zacf3/f5AKBLejIBAADojJAJAABAZ4RMAAAAOuOaTACYZtZtP+d+fwFglAiZADDN3LHvkcMuAQAeNMNlAQAA6IyQCQAAQGeETAAAADojZAIAANAZIRMAAIDOCJkAAAB0RsgEAACgM0ImAAAAnREyAQAA6IyQCQAAQGeETAAAADojZAIAANAZIRMAAIDOCJkAAAB0RsgEAACgM0ImAAAAnREyAQAA6IyQCQAAQGeETAAAADojZAIAANAZIRMAAIDOCJkAAAB0RsgEAACgM0ImAAAAnREyAQAA6IyQCQAAQGeETAAAADojZAIAANAZIRMAAIDOCJkAAAB0RsgEAACgM0ImAAAAndl22AUAM8+SJUsyNjaW+fPnZ+nSpcMuBwCAKSRkAp0bGxvLypUrh10GAABDMPDhslV1VFX9sKp+VFV/tpHtJ1bVqqq6ovf4g0HXBAAAwGAMtCezqmYl+VCS/5RkRZJvV9V5rbXvb9D006211w2yFgAAAAZv0MNlD03yo9badUlSVecmeX6SDUMmME0dfOqZfe8zd/XazEpy4+q1fe+/7PTj+z4fAADTx6CHy+6R5KYJyyt66zb0oqq6qqo+W1V7bexAVXVyVV1eVZevWrVqELUCAACwhabDLUy+mGRBa21hkguSfGJjjVprZ7TWDmmtHTJv3rwpLRAAAIDJGXTIXJlkYs/knr1167XW1rTWftFb/FiSgwdcEzBg67afk3sfsmPWbT9n2KUAADDFBn1N5reT7FtV+2Q8XL40ycsnNqiq3VprN/cWn5fk2gHXBAzYHfseOewSAAAYkoGGzNbaPVX1uiRfTTIryT+01q6pqncmuby1dl6SN1TV85Lck+TWJCcOsiYAAAAGZ9A9mWmtfTnJlzdY97YJz9+c5M2DrgMAAIDBmw4T/wAAADBD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My2wy5gOlqyZEnGxsYyf/78LF26dNjlAAAAjAwhcyPGxsaycuXKYZcBAAAwcmZ8yDz41DP73mfu6rWZleTG1Wv72n/Z6cf3fS4AAICZZMaHTAAAmElc2sV0J2QCAMAIcWkX052QuRHrtp9zv78AAABMjpC5EXfse+SwS2ArZggMAGw9nvqBp/a9z/a3bZ9tsk1uuu2mvve/7PWX9X0+6JeQCdOMITAAAKNta+80EDJhgPw6CQB0rT20ZV3WpT20DbsUNmFr7zQQMgEAYAtMda/V3U+9e+Dn4Fd0GvRPyIRpxq+TADBatvZeK9iQkAnTjF8nAWB4bnznE/re555bd06ybe659Yb+999px77PB9OdkAkAANChrX1kmpAJAABbYNfZ65Lc0/sLRqYJmQAAsAX+dOFtwy4BppVthl0AAAAAM4eQCQAAQGcMlwUAYL2pvucjMPMImQAArOeej8xEfjyZWkImQJ98UQGj4qkfeGrf+2x/2/bZJtvkpttu6nv/y15/Wd/ng6ngx5OpJWQC9MkXFQAMz43vfELf+9xz685Jts09t97Q//477dj3+bZ2QiawVfMrPzAKpnIExdZ+E3lgywmZAMCU2tqHnD+YXpgV3985P/mPB9EL8yB6YLb2m8gzM+06e12Se3p/GTQhE6BPfuWHLWPIOTDV/nThbcMuYasiZAIjb6p7RfzKD79iyPnU0AsDjBIhE5hWpnQYWeJi/hloax+K+WBM9XtmNED/9MIAo0TIHLKp/mL3j6/+ec9gy2zJ/0MPqpfsB9tnmzv0kvVjqoevGg0AMLMNPGRW1VFJ3pdkVpKPtdb++wbbH5LkzCQHJ1mT5CWtteWDrmu62JIvdv/46p9espnJMLKp4/+h6c/U/gAM20BDZlXNSvKhJP8pyYok366q81pr35/Q7JVJftpae0xVvTTJe5K8ZJB1DYovdhgOw8iYyFDM/vmhBoAuDbon89AkP2qtXZckVXVukucnmRgyn5/k7b3nn03ywaqq1tpW8a+Dqf5i94+v/vnHF2yZqf5/yFDM/vmhBoAuDTpk7pHkpgnLK5Ictqk2rbV7qupnSXZJsnrAtU0LU/3F7h9f/fOPL9gy/h8CgK1LDbLDsKqOSXJUa+0PesvHJTmstfa6CW2u7rVZ0Vv+v702qzc41slJTu4tPjbJDwdW+NTbNVtJqB5hPqPpz2c0vfl8pj+f0fTnM5refD7T30z7jB7ZWps37CI2ZtA9mSuT7DVhec/euo21WVFV2yZ5WMYnALqf1toZSc4YUJ1DVVWXt9YOGXYdbJrPaPrzGU1vPp/pz2c0/fmMpjefz/TnM5o62wz4+N9Osm9V7VNV2yd5aZLzNmhzXpITes+PSXLR1nI9JgAAwEwz0J7M3jWWr0vy1YzfwuQfWmvXVNU7k1zeWjsvyd8n+WRV/SjJrRkPogAAAIyggd8ns7X25SRf3mDd2yY8vyvJiwddxzQ3I4cBzzA+o+nPZzS9+XymP5/R9Oczmt58PtOfz2iKDHTiHwAAALYug74mEwAAgK2IkMlmVZX/TgCAKVFVs4ZdwyBVVQ27BpisB/vfq/DAA6qqWa21db3nc4Zdz/9j76zD5aquN/x+ISEhSIDgbkEaoFhxd3fXUChOgVLcHYqkOBR392LF3d1dflCKQ9EAyff7Y+1JTqaXNnpn7tz1Pk+ee+fMOSd77pyzz172rWTU0+oP81GNpJ6NHkMrk9dj5yC/56QtateF7YGSurbaukPBGNlFIekIVO5Hl9fDZWymkZn8V8pEP4Gkk4GdJY3V6DEloxbbAwEkLStp3EaPp5mRNA+wb/l9AUndGzyklkBSL0mzw+A5p2fpm5we/xajzohIh00yFJXn0fLAA8Bp5XVLzAMOBkqaStKRkpZq9JiSpC0kqXI/LiJpT2C24TlHGpnJUEiaru71fMCdwL+AM23/0IBhJaOQ4klV5fUGkp4F1gbSaGqD2t/L9tPAdpIeB/YHpm7owFqHvYB+kqYuLa7uBI6T1NW2W2WBmQxlRCwG3FXanCWdlPp7W9JEku4g+qf/HdhQ0vwdOfLXxmfcELgX+Bp4uhFjSpL/RXn29pF0M7A3sB+w2PAEm9LITIChDI/dJS0maTlJaxH9TV8DTgCmkrSwpBkaOthkhCmeKZfJYzZJPYBNgZ1t72D7s1zQD6FWj1z+Xl0ljQc8A8xkezXbb+bfa8Qoi8nJysuLgd7ADsCEwMbATMCp5f18VnVQ2lhgzybpJWLe+QTYLDMoOieSurRhPI4HfG57E9tHAEcCf2n/0Y06KqmG60haAFgZ2MH2MUA3STM1dIBJwq+WMOwCPGF7NeAwYGFgjmE9Zz64k8ETfZkI3ySiCAcAXwH/B0xF9DrdgYjeXNSosSYjRzGWeko6mPgeVwTeJlKh95N0CbC3pIzQAZV65H7A9sAg28sBL0g6qOw22vsNtxKSJiq/Lg0sIWkRYGLgBWAR4GHb7wJbARtJ6lPSy9KY72D8Su3Z3MDltrcFdgReJBYvSSejMr/uI2llSRMAkwM9JI1ZnKKHAHNK2rTs2yHmgbpsoTkk7U84Vt4FngQulHQe0B+4R9Jq9cclSXtQLWEor2euOP4EfFR+7w8YWHlYHYNpZCbYHlQm9L8QXsQXgOtt32P7n8AawHK2twf6Aa9IGr9xI06GlXrPlKRJgYOANWzPZ/t6wth8HngMuA+YFPhNe4+1GSmpIudQ7gHggvLWjsBuJZ3z57wfhg1JcwBXSpoYGAgcC1xKPIvOBt4CxpY0oe2PiUjmuTAkGpA0P5UMgIGSukvaTtK05e25gD7l90+I730FSbM2YKhJOyJpIUkLVV7PL+kkYClgVeBY2w8BkwGrVO75B4GdoPnngcqCvZrmvyxwKHCY7Y9tnwSsC+xjezPgKGDB2nENGHbSCZE0CwxlXP5O0vNEHXQtmPQREW2fsuz3KLAOMOew/B9pZHZCVNeSRNI6wGXAT7YPIwzJ7SRNU3b5Gugu6U/AbcD/2f6qHYecjCCVyWPeysL9aWLSmKfs86Ttw23fSSzyFyC8rZ2KNgzyGQiRn+ltr2V79disLWy/CNwIXFO80Xu0/4g7JJ8ATxELxjeITIlzi0Pr38A/gPmB2sNvH2BWSen06ABIWh2GilAtD1wDbAIcL2klwhu+kKSZbf8EDAA+B/7UmFEn7ciUwKsAkuYG7gf+aXt5Ii22l6Q1gN2BP0jqL+lOIvLXvbzX1FSeuTsB+0ma1nZ/4nMvVN7ravtB4DtJfyTmwzsbNeak81EcvsspRPfGlLQXcR3uZXtZYMpybV4K/Bb4Y3EEzg98CSxazvNfI+9pZHYySmpsbQHQo2z+HliLWDRTFtAPEmIcEOlNfcrPfiV9JWlCVBQ5K6+nlHQtcDphEO1GKPZdTXiOa/vNKuls4AjgQNuvteOwm4JaSqakTSXNbvtt4C6gq6S+ZbdrgJWKA2Yrwqv3ou39GjTspkZSl6pTqzg5rgbmIZ4/vwcmlLRRef8yYj5atpKyPZ3tl9t35MkIMo+KKISkDYjv+kjbixFZEssDPYAzgQskbQ4cQyywe1einUmLUHf/X01ErfvZfga4Epi5vP0JcCFRlvMsMb++BxwNHE/Uwj/bjkMfJuoX2ZImVwgXzUTMZSdLmpNYwB8IYPuXsv7aC1gSWN32Pe068KRTUlkjvmb7FOB3RAqsiXX+F+X9rYFDgI+B44BxiKyT64g5e3r435H3NDI7GSU1dnpJfyM8y0vYvhW4GdissuuewNySbgHOA76yvZnt58tCPK+dJkPSlEQaQ/XBvgIhojA/EW1bDZiWSI2dXNJyZb+Pgb/ZXtD2He078uagRF0eJLx2/Uvk/hFicbwGgO1LCAXezYFfgKNtH9+YETc/tgeVOWdWSfNJ6mH7MeAhYKfizHgfmF1RjwXwMGGIfF/O8V1DBp8ME3XPgsOBPSX1Ip4pnxP3E4Qh+QOxoD6OSJX+HaFYeDsxT73XbgNPRiuVlOmaU3thRcunXoRC5dRE6caSkmYqUe0HCGPzYNsfEenyUxJzwqfEXNEUqPTvbGOR3Qe42/auxPXdA/jR9t3AU5JOLcf9CBxle23bb7bj0JNOSHH4yvYvZVNNcGprYD3gDOAdQuBzbNvPEXP4VeU5vTNRMjSIcPwMk1MkDYUWp5YCWPO2SZoCOB94iRB82U5RUP97YItaiqztzwgJ8f625yxCHFWRoEHt/VmStqks8r4DVpR0KXBtqX2ZFHijfG9PEov7fsWx8AmwhqRutr+0/Xjd+VqW+tTYwhzAPsSitxdRc/BP4HFgGknLlv0OISZet7HASCoo6vFOIdLxVwMukjQmcDkwgaRVyu/dgNslPQk8aXs/2583bODJMFMxIg4n0pyXBPa3/S2Rbt6vLG5eIaJR80la2va1hCz+3MBZwHONGH8yeqhcF2tKOpdQiF2OqLH+BVjb9jtENLMm/PQ1Mb/WHHcq/9a1vVezzLcl7XsvSd3K4n2H4qSE+GzbKBSUH7a9vO3XS+RyR2AdSeNAOtCS0U/JZutSHL6WtLykfxDr+7eJNkFLEs/gm4BlGJJdsB0wUNJY5X5eHfgjsIXtK4bl/2/5xWRnpeK1GFg21ULkvwFk+8QSgTmXuMD+TaRUDr5wbL9Ri2ppSDF7GpdNQi2iXPlOxiTSEBcjBBQeIeqdJi7/AM4BZi6G5BXA4bZ/rp63lb9jDS1IMomkVSVNXFJIZiVqgR4CzrLdz9EX9kFKDUK5p57tjOnE/4t650RxbC0GfGB7bkJAYElg3+K0uoFIifuSSCPrDyxl+612HHYyAlRTBBViLtcCE9p+CdgSWFvSbCX9+X1CrRyGpOo/Vl73IVrXLG/7VJIOTd11IUVN117AVcCPwCpEi6JLCWfDPMS9v6KkhYvf7k3b/ypz7U+2z7f9RgM+zn9QIrEQomUTEAvu+4g6tbMV+hafEtf5X22fXI7bB1ivGNXTFAdMkoxWFMrtawBjl9drEE6cY22fVtZ6jxLOnc2I+3QsolZzAtvfOlq1/QBg+wrbKzj6hQ8TaWS2KBWvxe8k3QD8VdJviRYlX0qat+z6HiEZPontvYCvJY1bX2dQMVaTJqEWUS7pz5cDUxBG0uUUgQHiYT4V0ZZkOcJDfH+5Pl6uPcwb8gHakTZSt2YjFgLbEnUGExH3xgTAwrbPKouko4GfgZOBQ5rFk95sKFpV1P62S5bF47gOMamzSnR9RcJ7upmk6YBrCa//6rZ/tH2Z7W8a8wmS4aE8W2r1kxMCaxJ1lhQHwtWEmiaE82B7SZPa/pftGyoRnOdsH+lQMU86KBUn9OD5sfy+AJENdSvxbPqOUDa/j3A6bV7SZBey/XD1nM0210paEFiivHyZEC1bkGjH04/4fDsRn/FGIkvsaEkPUlozAZTPmySjjVKuAPCo7dOAPopa+dmBe4G3JC0raSsiRfYOoqyhL7EeetX2l5XztZX5NUykkdkilKjM6ZLWLa+7K9SiDiCK6b8l+vytBdxKLK4hJvquRKgc2yva/qbZJvgkqDcIFb21rifazrwE3E18v0sqxGv+RdQ+vUB4XZ+wfVD1HK3+XRePeM0AWltSf0L0aBNHg+EXCcGjUwmj5wiFMuAjwNTAGLb/2ep/p+FFoUq3PgyODE8s6QLCuFiZeHBBpGx/a3tN4tocAJxevPk72r68AcNPhoM25p2xgbslrWj7ZsJhsFVll32Jmv51i/Gwuu2P23Be5j3VAniIouqfJO2tIaUFrwIzShrTUeM1ENhA0vSE1sNzJRunpjjbVA5PSdOU9MJeRKZQP0n3A38glHEHECqcXWxfRWSEbeoQOOpHCBX9xfaqmaGRjG4kdVWUSS1aNs0gaVVCuXsholRuOeBgIqtobyLw8DDwATCr7Yds31g978gEmdLIbAEk7UpI/39LtAWAiF6tThScX0P0YbqbEH15CJha0pWE8XGHQ0mzdr4R9loko5faokxRWwvhmTra9hG2fy7G1DOE5PtuktYGFrN9LrCO7aPL8U31MB+d1KIuko4ENiQMyW2JewHgBKIecw5gA+AVwqO3v+1NbH/dgGE3JXXXzaJEfdEy5XVf4DHbiwPfALOUaNfMwBSSFiAM0MsJxwi2P223wSfDjaTeMNS8s7CkqUok8jRgh5IlcADh2Opb9h9IiENMUl4/UT1P0rEpWR5dKq9nkvQAUY7zBHCVpBmB14jskJXKru8Qc8Nitl+xfZ4r5RnNcn0oyo2OIVJhtydKifoDiwM/2z7I9qOE+ElXhmQOHQD8SdKstl+wfXn9gj1JRgclm6gm6rOVoiZ4DyId9nmiV+sPwAK2N7e9P7EO6lkcvsfYvnJUj6vr/94laWaKh21xQsylKu/9DvBX4M+SJitpkV8QqbFvEIvp6YHPbH9YPWemxjYXZfIYWB7qXQhl0zkk7U6kOPQo+41TJotvCKWw/kTh9p8g0nRUKQBvxGdpD2p/r7rNawB/Bia2/bWiBnMGSZPb/kjSmcB5tmclPOzntfOwOwqTE2JIEP0upwJWkXQfYXTOLmlDQlBgZtufAO8VY/Mwov5y60yLbX4UPdEWlXQZofA5J6FW/QBwoe3jJa0JbGn7HElXE3PO8gC2z27Q0JPRiIboALikQH9M3NcHEJG7A4jn1EHEs2cs4EBJOxDKlG8TabQX1pxWTfg82hqYEZipPHunJ9SRrwC+lbRSSQH+R9lvQUkvOdT3dyNSaZNktFMytVyu0/GIuuf5iEDDXra/lHQvsDGRqn6eonRud2BeYDeAsnYcfL5RNb6MZHZ8ZicK6j+QNIOkdRUNsfsSk+L9hKw8hBdjfCL979+2n7P9YfHadZrIVrNTvMTjKkQTaqmIvYFexVP1MTAGoQJ2JLC5pN62v1W0Mdm4pMlu5VC2e7F2brewqA8MXgDVUrf6SVqrROp8NAAAIABJREFUvHUq4VzZsLy+nLh35inG+/nACSXdJOfFNijR88H9Kss11oWQ6V+ISJlcm0iB7Wf7E0XP0aVtn0hE0jdIA7O5qWSyfE/MMU8SmTCPEKnlsykaeUOpVZY0ERHt+bQW/aycL58tLYRDB2AMSUcAD0qaw6EE/SxwMfCR7V5E5GRZ2xcQRtuRtlcC/gV8WM7lZjMwiwNyBUL8bWBx3r5DGM9zAZ8RvZK72P4/okxlZuJ5gqO2PFVjk9FKvYNG0tJED8v3gE2JjKxVi9H4eHndt2SbjE84Qua0/Y/qeUf1/ZiLqY7PE4R38FqicfyahHpUrcnqDYTS31VEbd7Ftr+rPvhbPbLV0SjfxQ/AQQqpdAgFvnPL73cBbxEPwveJ7/4CSacR/eamLPv9AK3fkkTS7BpSGzhI0iySriB6P+0m6cxieO5HSMt3d/RqfJ+ozZzM9kDbf7P9S6sb4iOKQ5zlKklbAih67W5FPLw2JVLjrgX+KGkTSWcDuxDCSaRx2dxUFi0DFW1mPiMayn8JHFoyXu4mMqCWLIc9RCxYNrH9aUkvH6r1TD5bOja/4oQ+kfje57f9QtnWk3B4X1Bevw3spOiN+0ycSvcTKbVNqyRcHLk/EcrHMKRf76VEQ/q+xD1xsKT9iMyhk2w/2IDhJp2MEoQYKtooaUVCV+Id22fZvp9oUTcHQ8qCHiN6fE9n+z5Hm7CBGs3lccr5v2MgaRbXtU2opa2UEPncROFuV9uvSTqDaIR9CNFEdWHb67T7wJPhojp5SDqEeIivVNINrwZ2t32/pPmJfPurbV8haXYi6nB1ffpzK1MWP/MRjdzfVqgm7w98ZXvLEmG5C9je9sOSLgI+sb17icxNUpdmnvwXFIIvXxKCHpfaPlrSpESbgueIdLK1CSPkXdtHNmqsyYghaUcitXxDImtiVSJN+lDbAxTicmsSaZDjANcAF9geUI6vtlVKWgSFuuqMti+RdDHhwB6TWLhCRDI3I3oMT01Evi9z9EelRFC6OgSAmpbyTNkWmI1o8fWppHFtfyPpUMKpfxORRfSU7X0bONykkyJpTqIM6IaSpn0YoZJ/eMlQnIVwAvcEZgBOAp4tGUi1c4zS1Ni2aOkIRyug6OP3IJESOV71vdqDvKS+3mf7rYoh+i7wg0Mu+zZgbEUPp0xfamJsW1JfSX8nVDkXl7Sn7feIdiT7lf0eJwQV1lWoyL7o6H36YatHLmFoyXyHqMiUko6y/RSRvtRDUW/5GdH7addy6MnAUpLGdyjGpoE5HJQ0sG2BN1xEpIAviAXlSkDf4vHfIQ3M5qbmEa/bthlR07OK7ccc7UheJ3pZLl52e4SYh14EdisZAANU1yYoaQ0kjV0yQ/oTZRoQgjerEYbYjETt/zSEiNp7wPm2D7T9SuW6eKnZDUwYHHm/h1gfb1K21bIwZgHuLc+Z1dPATNqD2j1U+XkIUZ7wIXCkorTqQsLpV0vbfo3oi/458A/bt9UMzPpU29E69oxkNi+SJiBSJM+2fXPVQ6yKGEyJZorwVoxDRHKmBf5g+zlJPYkede96OJqoJqMftSFSI+k44t7cXdImRJrzHMRi/jngFsJ7PBVwXEn97BT82uQoaVGiZmZPwBSJeYesPJJeBw6zfVFJ3/qxfUfeOpQH3fvAyrafL9umJ6TRby8OkaSJqcuY6F6MRBGR6Its3yRpLNs/lOfQJsDSxLxzr+1jK+fqQvH3NOCjJKOQX3kerQqsanu7/3Lc+cR8e27d9g4b1S6lKgcDNxNR2h2IZ8tWzr6uSQNQEdqStD+RHrtm+Xme7WMlHUAIQV5g+/U2jh/tkct6Wj7i0cGZiPBK3F0ujpqBuSKh1FiNZprwKB5MtBGYv+Y1tP297WvTwGweKpG4mkjNnAoxhTGIWpfby/uXAI8TvbZMpLANINpwbNLZDMwSubSkxSXdLmlHSYs46mHuBHYphs9bwFySflMO356Q8iYNzJGjzDnrAX+rbHunRLTSwGxSJHWTtLGkSco91E3S8cBfJS1X5peXiBQsbP9QDv2K+K7vAu6pMzDlrOlvGSrPo7UlrV8cDO8B60k6Q9IJkh6X9Oey3zaSHgdEaUtUttecgR3SwARwqMfuRtRnbglcZ3ulNDCT9qA+I03StsBFksYCfk9klGwIbFQMzG5EUGoOYLK6Yxum4pxGZpNSHt5vEHLxDwCnl1oYiFqYD8t+Y1QuxnuADW0fV3uvnYedDCOVh/nskp4mFnHHA7WatyUru18MbClpXtsvA4fY3sPRkqSlU58Vaq99YHAqcTdJOwF/If5eAMdJ6k4oxo5bPO9XEHVBc5dj7yr3UzIKsP0IMEhRF5I0OZImJpwsMzlUf38L3EGkUt1E3EMrEcJNU0raoBy3HXCG7Z9sn1p5ttRSINO47MBImlvSRmXhiqRJJN1KCHlNRFwPHwJbEBG9c4nWJBspVFghUqa3sP1FIxezowPbD5eygLVtn9no8SStjaSeknaStFjJUJyi8vYjwJvF+Xcj8JNDrf05Rbupwwixn+0dwj+DaeT9mOmyTUBbIexKGmx3oufh44SwyyBgQaI1yb6232/jfJm+1IRo6H6XEPnyA4HLiDTYfYgo5bFEJPP8sn1NIv35ENsvtfe4G0VZsExP1P68QdSgvkdEVl4h+oXuRHjR77O9m6KmbGuiV18fV9q3JKOWtlLrkuZEoRZ7AiHY9D1hPEwDfAscQ/TAvIVQ/exL6Z1GKGce7KhBq52r3VOuklFPMSxvI0Sd+jmE0eYj2hqcK6k/sBSwRS0rStIkhJDgVMC2Ds2H2lw9ONsqSZLhpxiV2xMK3ocATxPO9IuI+ueDbK9dcRpeSGh3LAX8teoIaZZ5OiOZDaYs1P7jQqhM1pMTtXg32F6XCI/fCkwMHCNphraObYaLKwkq3t2BJaVh7PL9vkJELF8iIgpnE02qpyQmmkkJoZp3ba/fWQxMBV3KNfwh8Tc5lzA2Hy2G46rEvbA0USuztqSZicXzJUQv2DQwRyNpYHYoJiSEe/YFutv+ilCO/Qvh5JqfmItWIbzkywA72V7N9lPVjIl8tnRsKhlOA4F3CFX6uSX1Ivo9HijpkbLPgiVSMq6i7v0RQq1ysIEJgwXY0sBMkpGgpGK/R6z7+wL9CPX8g4qjZ3JJK9v+FFgXeJ5oNbVwfaS9WebpjGQ2AeUBvjfR9PotRyuGrrZ/KRP/JYTX4noiQrMo0dj4yYYNOhluJO1CTAzvEk6DqyU9SnigLi9R662BtWwvW47p7iGtAZrCM9VelJS+3wOzAv8GLrd9TUnT2gv43nZ/SRsSapc32967cSNOksajOrEVSWsRzpr5iB6Fd9u+VtJURInFLCVr5mHCc36sK7W1GbFuDSTNREQuzwUutP2BpO2JtiPPAH8nFIOvBk63fX45biOi/+UNwBS2PyjbO6yoT5I0C7V1naTZiMjke4SI56PAn4BxiWDDp8B3hLL7OW2cpynn6YxkNoCqV1jRe+pRIjI5E3AdREPgMol/TUiHdwP+CsxFtAd4shyf32GTUYvE1W1bGFiZ8EzdCaypaCmzB7CPQvF0AFEf9YCkCcqkUW0N0LIGZrV+uNRdbkikDd9hewUi2rKCpL6OZtn/BOaXdAcRydwsDcwkGVpsRdKMwLLA8rZPIyJRK0uaqRgL9wK3SnqSqP3fz3XiTc24cElGiJ5E1HJdIoINoZp6PlGCsCShTn8KsFep1byWWOi+WzKkPpDUpSyM08BMkuFE0sSS9pb0u9qm8nN14JqSsXg4kWnQr0QttyJSaPckbIX6c6pZ5+mMZDYISdPbfqd4Cd8EPiKMyQmB9Wx/0cYxE5cLLr2ITUrVmyRpGmAxoln5n4GpbG+naCmzILCd7fUl3Qa8ZHv3hg28QfxKPfJ4xCS7NLCE7c8lzQFsDHxq+wSF4IyAeYGLq6lbSdKZqNbDFWfNJEQd5bbFQbU80YLkeOI58yfiPjqu1GpuAbzoEHPqdBkTrU5FC6AbUWIwOzFvXkrU4n5G9Nz7K3Cr7UslrVH2+9r2KQ0aepK0HJJWJrIGXiGUvN8tQaUzid72u0oah9CcWAA41PZbknoD89r+R8MGPwJkFGw0Uxe1rDVSHRd4TNKkRJ3MBYSC6F22l3GotHWtP1camM2LpN/DUKqxuxOpaL0dLTPuBGaR1Nv290TaQ83ztAfhaOh01BazktaQ9ICkA4m6oP5E+vhSZb8XiEjLIpI+IMSQXrZ9bhqYSWelVrtcDMyutgfa/gjYRNJG5TnxIhGx2sz2x8CDwEKSFnSoxp5l+5G6WuikAyNpPkn7wGAtgC62fybSob8iBOVeB+Yh6v8HEloPq0ma2/YNto+oGZhKpfokGVW8SYitPUWUyW1Ztt8IjClpVtvfEs6feQhjE9uf1wzMjpTB+B+GTDLqkLQk0UbhorKpB6Hs9y2R/jct4UHcFFjE9pfluAOIFNo72jpvGpjNhaQegCu59dMSUbgFa44BQtXxWcJ42pzwIHeVNGYxoF5oxNjbm/K3mtj2/1W2bUWkivweWJ+oCZqNEESaS9Kztt+0fYukd8rx97dx+iTpVHhI7+R9gN9KutX2BUSd3cnAZSXF8XNgDUWbkjuJ59DjtfNUopdpYHZgKt/jZIRTcxnbd1FS8my/pBBIW4mo8dqfyLbpQoimTUrUhA11vmZNxUuSDsgYRG38HwiRx79KGgA8TLRcO1PSnsBGRLbBFfUn6Eg2QIexhjsaJYL5JXBlqTHbDbhZIT3cheiHOImjcfz1wHmS9lOouv2G8DgmTUq17rJEKi8DTiupsGMTQgldFX1Mx3CoOR4CTCzpJiJF7fBOGIWbD1he0Z9tsxLN70Gkx65FpI8c7+gFdTswHlHLCoDtV9LATDor1cyY8no2SWcTi5Vrgf0lLWX7OuBNSUfWdiVSZWey/YOjb+zghUpGL1uDyvf4NlF/uYpCPG5gJRr5GGFIbkpEtY+x/YXtH233r5bq5HWRJKMW268Qtc/z2n6GWP8cQDjazyTKq/Yg9CiOsv12wwY7CsiazFFIqXmYA3jf9mclLXYZIiV2D+BoQsDnPELAZy3ba5a6mMWBJQjlv3sa8gGS4aZ85wNLutotRAT6FEJMYW/bL5f9ZgS+tf2xpCkcUtWdov6prk51Vob0drrW0dvyQsKQ7E+oGn4hacZSh7AVkd51bav/nZLkv6E69cBSt7Nj+beQ7Q+LB7wP8EeGZNH8RHjPt3G29Wl5JB1COOxeIfoM/8WhZD74WSNpKSKScqXt6+uOb/lnUpI0glqpm0LVeRtgfOBKQvBxJ6L12nptHdP+ox01pJE5CpE0PtG/b86y6XkiLWlF4mH/EJEOeBBwKKH69+dammzduTr0hdWKtLHIOwqYBXjC9lFFjOZSoo5wU0Jc4THCU7U2YXTeVzm+pb/jWtSlsrAREeU9j1j4Hmr7NUlzAXcTUZYvJC0GHEx49x7JBU/S2amk4o9NiIjdTTxfehKCLQ/YPqW8fwHRzuc8SZMAfWw/VDlXS887nYWSSePq/Kjom30yERXpSlwrUxNZMx9oiAhQLyKr5FHb3zVg+EnSUpT1zTCpLkvahmhXt5yjg0StlGhSF3XvVpmnM112JKkW4JaUyL7AzkTvsYuBfxDCC+sDvWxfDpxBTP5LAwPqzldbmHf4i6tV0BDJ9lo0ro+k2Qkl4EOBnSStW1KfbwaOst2fiNj1Kf82rBqY0LrfcUkZrjXotqQpJd1AFLvPRSgcvkHUiE1i+1miNvkkSXcCxwGn2H44DcyksyJph+LIotxHGxMtSHoQ7SZOcoj83ATMKWm2YjDcQtxbk9r+pGZg1tIlW3Xe6UzUFqDluphd0gLlrQFEPfvkjpZYNxOOvZVhiDCd7a9LyvR39SnYSZIMHxpagG1aSZP/yn61e+1eYCqi/3dtbh5g+71KGVZLzNMZyRwJ6tJPai1J5iDUon4ADigX3QLEwvpl22cplGP7EhfVqw37AMlwIWkywkEwO9Hc/ERHU/ONiHToBYBexARygO3rSj3MgHJ8S3imfo0yUR5MRFcOJ9JctyUm0x8JoYl1yrapgQ2AK2zfX9KJPybqFO77z7MnSedCIXLVDfiD7VslrUuIQ4xPpOTPRqRY3UpE/Qfa3r8cOzglP2lNFK2e9icMyEHASYS+w65Ei5oTy353Euqxf3aIzCVJMgqoswF6AkcCKxCp6I8Ag+od5cXQnBrYF+hv+7X2HXX7kpHMkaASpbkOuEjSXcCYwDnAuIRaJrYfI1KblinG6C+2n7P9qjqQFHFnQnWS7YqWJGcTRdkLE2qwC5f0o8uAT4B9bH9GNLqupdX+VI5v6ebVkrYmUvimAY4sKeDdCWNzctuHE2l89xJ/p/uBd4DdFC1JFrb9bRqYSWdF0aS7d/l9DOBcQvzqD5J62r6aUB+8BDiC6He5N+HQfBjoJql3mWv+mRGq1qGN59EsRJr0FLZnB3YjSnX6EGU5G0jaUtIuhJr9X9PATJJRQyXaWDUg9wXGtj2b7Qcd7aRqBuisJR22dsy/gJ1b3cCENDKHi/qJvrAr8IbtRYHbgD3L9meB+ST9RtJyhNLbibbfqR7cyoZHR6aSGjtN2fQEUcPyru1PgOuINKQ1y/sHAttIGt/2hbZvLOdx9WcrUuq+/gbsaHsL259L6utQ3d2FEMOCSOW6EphC0iq2jyMiw2vavqjNkydJJ6DU0n1MOKhq88/4wMuEQ2vXsusswJmOthQDgVmB3W3fZHsvRy+1lp9zOhN1pRpTlM2fE8bj5ADlengPWB64n1jwzkk4RHe2fWt7jztJWhUPaR21oqQDSlbBV8APknaVtKekAxUq+tMSWQbjV47/yfbPnSHI1PIfcFRQqZOsTfQzK5RjAcYiDEpsH0v8TX9HRLz+SUR3lgfus/1IOw89GUYUok3V16tLugc4VNKuRKTgJkK1D6LFzAuERPwkth8H5il1uZ2KYnSfS6TvIelSovfTtLYvAQZJ2q4set8j0vs2KsfebvvJBg09SZoCh0z9g0R7n60kzUM4ZJYgov8LF2fOmMDvJB0IbEyUZpxdO09nWLR0NkrG1NySbibq1o8kHHbnA29Jqj2TTiFU6pe1fS+RHruB7f/L6yJJRhxJ40naWNLU5fWYks4gyhRes/1vov/wAEJw62dgEmBdh5DP98Aq9eftDEGmnHj+B7WC3vL7ZJKeBs4CzinG54/AeMWTAXAjsGoprD8UWMD2Hu58/RA7BMVhcD1wYM1xUDxPGxG9LK8n8utXIvpcriFpjpIO+izwJtCjeJs/6cQP812ASyU9T/xdViyTK8B+wC6SJrT9M3C+7U0bNdAkaVI2JrIjXifaXU1FGJ5vEw6tHYhI5z+Imv5jbF9t+6tWE4tIhqBo+3QUoRq7B7FY3dP204So4JKSJrb9BrH++AKGcoq3tBZAkrQDEwGv2v6/8npsIsC0ku0rAWw/W9b6xzmEHwV8XfY/hNDx6HSk8M+vUJ2YJU0JrEbUkPWyfaWkvxOL6XOI/n73EQbJ0cAtti+onGuYpY2T0U+tWFvS74lalvOJthrflBSG5YHNiQXetsC5tk8uxx4GLGl7sXx4D42kLQkHyzptvHcdcIPt89t9YEnSQZB0NpE18Q5wAuEVn4uoxTyRiE49Utl/qDZBScelKiJSt70XYEJY7hjgHqJMY20iRe9Q4MnaMypJkpFH0sTAZLVaZklTETordxKp6tfY7lPm4DFs/1Jq6pclIpwPEm3rOl12W5U0Mv8HklYBdifqX6YGjrN9tkJp9A1gZmBaQj12buBB2/s1arzJsCPpFOBu29fWbZ+BqK99DtjAoRA8FiGq8AKhoHoYoeboX1scdDZKNOV9wgh/U9J8hDjJBcBdtn9p6ACTpMlR9Ll8h4hiTgssQwj9DAJmd4jI1fZNJ1eLUP8MaeN1dyKD6lLbt0m6CehpexlJSwEvlbKFJElGgkoQYlFgEaLNyJREO6D1gI+INmu3EQGlmorzQkS0cgbgS9vPVc/X/p+kOeja6AE0C2q7sfHhxCJ5HocS7BHARJKmcjQ2PgO4yfZ8wKOSxrX9TTm2U19YzYhKO5HyXY9NqDLOKmlxopala9n2EHAqMHcxMJci0pUudvTCPKh63vyeg/K3Wg+4stQPrQicYfv2Bg8tSToEjr6FBwCn2v6DpPcqpRaP1e2bBmYHR9LpwCu2T5LUlyjLuIzQc6iuI2YCJiBqMGcF3gJmV/RCvadu3yRJRpDKPfRPIpNNwBG2H5E0IXGPLk4En26WZGBeItNgvVIPnRmMhc5aP/YfeEhj41mLBwMiWvUTMH15fQ8wGbBoOWYP4DNJEypaWXwjqUtO9s1HiUjvAYO/628IQY25gUuBSYEpiNS0TQmv1ZiSLgeOB06wfUoDht6hKKl8XxP9Qhe1fU6Dh5QkHY2zgPUkzZi1/K2Jolc2hJjc/pJWJxybSxCZMuvWdgWw/RJhWB5OlOY8YHtZ2x/XzplrjiQZMSr3Y+31xsS6/2TgFiKDDcIG+IjIMHmNEIL8iXAUzepKmyAHndrAhE6cLls1BIvHoSuhzrYA0TT+JcLIXBvYxdGLCkl7UC4+2680YuzJ8CNpHWBC22cVh0BNFKEXkV8/ju2vJc1LtKHZhlAEG9f2Fw0beAek+vdNkmT4UShWf5IOy9biVzKmLiEiIcs5lGC3AhYj6rn+Jalb0QoYk+hD/Kntr8uxOdcmyQgiaQm30Ztb0k7AMrbXkrQv0AM42/b7khYEtgYeqXei5/34n3TKSGYJeW9e2dQDmA7obXsuorj3Y+AA22cBAyVtW/a9k/BsvFo5X1v9M5Pm4jtgSRiiuld+/9rRNLemAjYv0A34wfbPNQOzE6vGDjc5ySbJyFGrr0sDs7WoZEwtK+lMSdMTJTl9gAnLbo8AnxAZNTgUuWu99d4sztAxyraca5NkBCh1zscpWtQh6QRJtZ7etwOfSOpGCPj0Ivrezwz8QrQmvLPufMr78T/pVAvnihLfF8D6ki6U9CiRmjIJMFsRU/g/4iLqJWkCorHxKeXYZ2z/vfrwzwur+bF9G9Bb0pIw5Foov88gaVVJdwMbAIfXp6ll2kOSJEkyvNQ7KCXtAxxBtKL5uKS8nkyIiUC0sHkYWKrUaf4HueZIkhGjYgcMAPYHNi736BfAroquA4OA6Uug4X7gKSIwdR+R9Xaph7Roo5wvHYJt0KmMzLqL4GlgfaLW7iKiSfydZRtEe5LpiQvqZmBBGNo4SZqL4nVqa3vtOr+CUl9bdy0MAGYBLrC9jKP/WJIkSZKMFEUQTZIOUPRgnozoc3kN0Wcb27sSInSrOlS4nwGOKrWYSZKMJBrSS7gaILqd6HV+iO3DibrobYHZgJkkLVB2vYhodzdtnbBP8j9oeXXZEpkcVPm5LiHycln5uRBwJUNURQ+U9CWwNPAlUdSL7afKz/RWNBmSVrd9Yy2tSFJv25/X3q9EIXsQqQ5D5c7b/pAQ96mdL1sDJEmSJMNNfR2tpHmAfYB/EWl3fYBPy6K3ulA9lOjXPHGJkgwVKUmSZMTxkL73awF9gYccysxHAZdKusL205L2JtRjewPjlmNNtJZCUlfbv6QtMGy0fCSzYiyMW372IBRFuxECL2tImt/257avJMLnKwLjAZtV1duS5qN4hreV1E/SQpIeBy6WtEBNMaxSM/s0sAW0nW5USaNIAzNJkiQZZkq0cow6A7M3oUC5MLCHowXWV8BGRJ/LgZLmLxHMs4ClGjL4JGlB6sqiJpB0HbAV8ARwuqRliyLsTZTWdLbvsX0I8CiR4TZUyruz3/dw0XJGpqSlSjF97XV3STsDJ5ZNlxDqsWvY/go4EzhA0lqSzgduBHa3vb3tb1PwpTmpSE5/CJwNrAP8kZhA7i8/54MwKIt3+THgJUkrt3XO9EwlSZIkI4KDgZImlnRoSbX7HriAqOnaqOy6NxFJOVXSxUQq3oByjhczDS9JRo62UmML5wGrE/ffBMAZZfuxwPSKPt81LiTa2mXgYSRoKQOqqMZeAlwgaeuy+SfCazGepGXKRXcTMKek5WwfAzwJ9ANuK+pvtbB6pk02KbZ/kTQu4Wl6lEht7l28UqcA/wYWLp5kCKfWmMD7QKoBJ0mSJCNFvUEoaXtC2+EXwvF5pO03ib7L80uayvb7hEP0AuABoK/tO2rnSGdnkowclTX8zpL+KGku218CdwHnA7+xPSnwi6S9ynvnEC2CKCqy+wLPNeQDtBAtZWQCA4mUyMuArSRtWbY/TkS3Ngew/TAwEbC1pOmAw2yvYfvy6snSwGxeJG1HeIdXItKPzga6Sprb9jfAHcDMwKIwWDr+p7L91saMOkmSJOnolNTYLnWpsWMRCpVLEMqxixEq9osD1xK6D5sB2P7A9t22zywO03R8JslIUnP6SJpN0kHAqkRroHMlTUFkDAxkiJLzc8BRknrYPt12TZvjU2ClUkKXjAQtY2SWdMiviYjWOMDOwCJEwX0XQll0Ikn7lXTJ74HbgH9WI5cNGXzyq9Qe5nXbZgLWANayfZztHwg14DuB7WCwath3RAS7a6Xe8vHMqU+SJElGlJIaO0jSbyUdI2kF2z/YvgJYjcim2Qn4C3Cg7U8Jp2gPSWNXz1XWLtmSJEmGE0kTSTpc0rIQ96WkiYBLCYXYFW0fTIh6HkG0JhkT2EzS9cBLwPK2f6wYqLL9Zck4SEaSVjSqrgW62X6S8FLsBRwDfAzsQYj+7ALsb/s8V/ohZuSyuaip9JWH+RTFUwwRnfzU9kuSehaP8r+BvwOTS6rVvhxi+6JUAkuSJElGFEnjSNpe0m8r2/YgjMnHgd0knVzemh44rijSDwAWk7QxcJntg2x/Vz13PpuSZIT5LZHWerKkeSWNa/szovZyPEpNJXAw0YZwDiJV/VvgaduH2r4ThtyHeT+OWlrGyKxcGGMDc0m6gohq7QKIBCDgAAAS2UlEQVTMSORh/whsYnuFIlWsLLJvPipRR5co5LGEAbm3pJ2IVKQlJXW3/X0xQnsS9ZbXERFMiuGZJEmSJCOEpF2AB4HfEDVctX7MPwHrEQvWqYkUO4iF7QKSjiTUYjcErs2MqSQZ5TxB9LZ8FNiUCCpBCPp0IdaJ3Rwt7S4EziudJI6yfSjk/Ti6UasZ7ZLGB94GLrG9c9nWB5ja9t2V/Qb3SUyaA0lTAV1tv1vZtikwHZFDvx+wPvA7Ig1pUsIrtQzhUNgYeCc9UUmSJMnIImlOIs1ud9uvV7ZPTCjRdyXWG0fbfqa8NyFRC7YScLjtl8p25bMpSUYdihZ2BwInAJ8B1wNX2T5B0gpEyvqutt8q+//G9su1ezHvydFPK1rwXxNRyxthsDH5RtXAhLb7JCYNZ1Yi7WgtSVdJ6k6kxg4ghH3mAzYoEcpdgA8I43NtYGfbb+eEkSRJkowi5gbGtf16KdmYX9IspcbyGsJRv4HtZyTNIulsYCzbF9reqJR0DM7MaeQHSZJWw/Z7wOSEWuzHhE2zTUldvxf4GVhZQ1qavFw1LPOeHP20YiRThDfjbODveRE1N9WIckl5fYWQfz/K9tmSdiSilhvbvqHstyjwru0PJI3v6HeanuIkSZJklCGpB/Ai8CqRBvsBMBPwoe3lJD1EiM51BxYGTrd9cuX4bIOWJKOB2tpR0oZAfyIYcTlwOrFm/B7Y1/ZHDRxmp6fr/96lY1FC4Fva/qLRY0l+ndoEUTEwJyVqKU8FlgauLrv+nUg7mqwYoXsCKwI7Ah9UDMx8mCdJkiSjhOK0/FHSOkRt5QvEwvVp4GFFi7RViGjnfMCe9euOfCYlyfBTIo/+b0GDSjbiD0RwYkPbn5TjNwYmrRmYuT5sHC0XyaySka3mR9LyRD79R8Aptm+QdDohonC07e8lLQj8GZgAeA84wPaHDRt0kiRJ0uEZ0TWCpKOAx2xfX7d9DGBQrjuSZMSoGoTVTLX/sv+MRIuSqRw9Z7sS9+CgNC4bT8tFMqvkRN881NellF5hpxGpsesR8tKrSPqSSHU4H7haUi/gM9vrSpqk4qnKySNJkiQZIYZH/K88vyYjeuztD8wJnFu/T2o9JMnIUYzDXsDhwPSSrgKesP1y/b4l4vkhcCuh/vy8K33Qc43YeFpR+CdpMsrD3CWVuVaA/R0wIdDH9itEf9OXCVW+D4DLiP5HVwOzlGNqBqZy8kiSJElGlEqpxiFFiZLy+tfami0H3ELUYy5g+42686VTO0mGkxL9r77uAZxM1ELvD2wGbFF5f86i7lwzIn8CtrL9fLsNOhlm0shMRjuVh/kBwFlFzAciBXZSSXPa/hp4DOgG9LN9BtHzaMr6lKR8mCdJkiTDS9WAlLSApGeAaYiaLqDt50vZdh2wuO2Dy/Fj1O+XJMmwU43+S/qtpCmAXoRt8jhwGPAFYXQiaWZgD6KtHRCGZi01tp2HnwwD+aUkoxxJXeoe5pNLuh+YCDgAOFjS5rZfAy4CDgWw/QjwDuDSQPe9kmOf12mSJEky3KgAg4UBpyo9mWcAzgG2Bf4paVpJ3cu/Q4vQ3GBsf2P789rzLVNjk2TkKPfj1JJuILQ5ehNtCGcErgBOsL1+6SQwj6NX7QBgrjbOldltTUhLC/8k7U9d0XYP2z+W3+ch0mAPIdRjfwKWISaMe4C/2r5QUk/b3zdm9EmSJEkrUgzNLsClRIuzSYENiMjJq8AiwGm2T5X0AHCp7dNTQDBJRg1t1UFL6g98Z3v/8ron8AdgPtubFSGfkwBs7yBpTmA62ze28/CTESAjRMlII6lb+dmlpC30lPQ34GRJW5eH+zOEp+oD27MAXwGHlDTZowlpeNLATJIkSUYlkrYmhOa6A3cA29i+GNgb+D2wPfEcmroccjQR6czyjCQZSSpaHLXU2EnKz+5E14A7a6/LGvBS4BdJ1xN9aE1odGD7+TQwOw4trS6bjH4kjQ/cKml728+WnPr+wMNAbYIYCNxUfj5SDn0DWF7S5LavbMDQkyRJkhaiPuooaTrb7xKL1LUJI/PPwAqS5rb9TFnoLg1sDTxQDn0UuL9dB58kLUolu60vcCHwiaS7bB9X1pC9y34DyiFjEM6fSYDxaiJb2VWg45HpsskIIWkR4oH9ACHQM1dpMzI58bB+BNgSGJ+YLL4Ddgf6Evn2twFn236nAcNPkiRJWoj6VDxJswE3AJsTmTILAUsRPZi/Bh6yfWuJcq4LnGj71rpzZqpskowAlcy2LkRAqz/wb2Jt+E9gT+BK4F/AkcCZRHDicOB54n6slVuJsFfSwOxgpJGZDBeSpgWOI3qGXQI8AbxHRCoPA14iUh3GAI63fVU5bmLiwb4q8Est3SE9U0mSJMmooPRf3h94CriZaDsyH+EQ/YgwOrcD+gFn2D5IUm/bn1fOkc+kJBlBfu3+kXQjEbFcvGxaBtgHWAVYkXAA/Ra4x/ZB7TTcZDST6bLJMCNpLOAU4DHb69W9dxqwl+0lJL1FGJ83Vt7rbnsroh9m7Zj0TCVJkiTDjaSFgNltn1VeL0NEQW4g6ikfA+YGPidSZDckmrXvVVJkuwPUDMxaJDSfSUky4lRSY39PpKE/ZPt0YAciBX1G269Legx4DjjG9s6l/nJs29+U49PZ0wKk8E8yPMwDfG/7cBhSzF1SGS4HvpXUj2hTMjNwg6SnCGfGnvUnyzSkJEmSZASZG5hb0vzl9UTAnwgtgEUINfOxbD8EnE6UbuxU+lvuZnvv6smyJUmSDD+lQ1CXyu+9JJ0DrEAIaG0laS/bHwAXl20U0cdLgTEkjUNkVn5TaRGUBmYLkJHMZHgYBExfe1GbBIqx+LOkowip6b8Xz9S8hDT1q5CeqSRJkmTEKL0ttwRutf0k8HeibGMZSU8QUZMFgU+A821fUtofYPsfknYHXqyr28xnUpKMIJX7p9bb/Gfga0kXEinruxIpsguWTIODgVclrV8EH5+0/Xj1nHk/thYZyUyGhw+BlyWtCjHBFK8wkmYFXiz/9gaw/ZTtV4t3Kz1TSZIkyYiyBNFn+UxJqxBpsHcC0wDzEy1KZgRWsH1JOeZ4SSsD2D7b9qPVE+YzKUlGjLqe6PsBF0raCMD2fYSBOZHt6YEvCEHIMYh7eOKyX+34tEValPxik+HhQ6L1yHKSxrc9yPbAIkG9BjGB/NH2n6sHudCA8SZJkiQtQDEcbwV+BGYDLiOilu8Aq9l+DrgKuETSiZKeZogCOjC4tCNJkhGgpMJeLKlnUY7tK+lcIqPgRuBgSYuV3ecigg4QfdEnBRayfYntU6vnTWdP65LqsslwIWkaomXJ1ISa7PTAHoTIwp+rktNpWCZJkiSjCknzEe2vJiMiIpMC4wL/B9wB3A3MDiwP3Gn7qQYNNUlahtLf8kTgQOAVYIDt70sEcxvgd7Y/kbQvMCVwKLAk0bbua+AHYD/bL1TOmWvETkAamclwI2lM4C9AN2AmQh3s7saOKkmSJGl1igrlB7Z3kjQPcDwwJ1EDtqXtDyv7Zn+9JBlBJPUATgb6ALfY/oukCYmgwnpEj8uTgbttny6pF3AucA1wBeHsmcD2pQ35AEnDSSMzGWGqza9raUjpmUqSJElGF2WR+w6wmO3nJU0C/AHoYvuwyn4ZKUmSkUDSssA/gMltf1y2TQmsDSxhe11JmwOLEn3RX5O0DbASsJXtLyrnGrxeTDoPaWQmI0ztIZ4KfUmSJEl7IelgYD3bfRs9liRpZUo7kjeAe4j2I7cA5xDqzkcC9wH7AT/ZPrAcM7ntjxoz4qSZSCMzSZIkSZIOhaTbgE1sf17ZltHLJBmFlHrMuwiRrT/avrds3xDYwfbiktYEFgCOBb4swYe8F5M0MpMkSZIkSZKks/LfMtIkHQLMYnvD2r5Ed4q7gGtsn9R+I006EtnCJEmSJEmSDketT3OSJMOPpFkl/Q3+ZxuRU4DpJK1WXnex/QuwJXB+5XxpUyRDkRdEkiRJkiQdjhQSSZKRZgJJW8CvG4m2PwVOJ1qTUAxMbL9t+98V4cfU5kiGIo3MJEmSJEmSJGlx6qL/bwGXA+tI6m17kKRuZT/VHXo58IKkmevPmbWXya+RNZlJkiRJkiRJ0qLUtxCRNK7tbyRNABwOfGz70Mr7PW1/n90DkpEhI5lJkiRJkiRJ0mJIWgCGpJZL2lTSM8BBkva1/SVwFbCApDnKPn8CDirHDao7X9oNyTCTF0uSJEmSJEmStBCSpgUWldSzvN4AWBdYB3gA2F7S8qUtyRPANuXQZ4EuksapP2dGNZPhIdNlkyRJkiRJkqQFkNTV9i+l/nIQsDERrewJ/AT8EVgbeBRYwvZvJc0GnAXsA/wMLAYcl/WWycjQtdEDSJIkSZIkSZJkxJEkB7+UTeMB3YD1gN62T5I0NzAvsDTwC/BqSZs9UtKeth8u53o8DcxkZMl02SRJkiRJkiTpwNSMQkmrS3oW6Ad8AZwJLCdpCmB64DvgR2BV4B6iB2aXioHZpSjN1ivMJslwkemySZIkSZIkSdLBqBqEti1pHuBk4GDbd5R9JgL2BP4NnFT+9QHGAja2/WqDhp+0OBnJTJIkSZIkSZIOQk3ltRiYXSuprSsA99m+Q9KYZZ/PgKuBRYDZbPcDdrY9T83ArOufmSSjhDQykyRJkiRJkqTJkdQDhqi8StoFuF7SfpL6AI8AC5d9fqoc+jyhKDtzee/pcvwY5fVAkmQUk0ZmkiRJkiRJkjQpkpaRdDewrKTuZdsfgJWBYwiRnyOAMYDnJB1V9llO0rWEANCxti+qnjeNy2R0kjWZSZIkSZIkSdJklMjl8YQi7GnAlURbkp+B64DTbd9e6i43AyYB/gZcDnwITA4cb/vqyjmVyrFJe5AtTJIkSZIkSZKk+ZgSmM72gjC0gSjpGWBD4Hbbn0n6GpjK9juSliq/v15/wjQwk/YijcwkSZIkSZIkaT5+BMaStCQwJtBH0sTA48CNwP6SNrB9BTAj8AOA7e+B1yHqLjMtNmkEmS6bJEmSJEmSJE1GUYjtB+xH9Ly8G5gL+AR4EngGOJIwRn8GdmwrepkkjSCNzCRJkiRJkiRpUiTNCrwH9LD9paStiXYku0vqDUxt+9nGjjJJhibTZZMkSZIkSZKkSan1s6SkwwKLE5FMbH8OfA6ZGps0F9nCJEmSJEmSJEmaFEldJU0vaSdJjxEKs5fV75cGZtJMZCQzSZIkSZIkSZoU279IGheYE9jL9r2Q7UiS5iZrMpMkSZIkSZKkgyBJxBp+UKPHkiS/RkYykyRJkiRJkqQDIKlLMS4zSpQ0NRnJTJIkSZIkSZIkSUYZKfyTJEmSJEmSJEmSjDLSyEySJEmSJEmSJElGGWlkJkmSJMn/t3c/L1bVYRzH359ySAqZRUS/IAYyE9IWFoGhoOQiKvpBRWAUQ3+AILaINgVZadGmoHb9gFy0GghdlE0ZkkFRjk6CP8AIrKCojRRNqU+L+xWGmIninpnhOu8XXDj3y3Oe75ezOTz3+9xzJElSZywyJUmSJEmdsciUJC1aSW5N8uoCzT2SZPNCzC1J0lzy6bKSJC2AJBuAJ6vqnv9xzpKqOjN3q5IkqX/uZEqSBlrbETya5O0kx5PsSrIpyWdJTiS5rX0+T3IwyYEkN7ZzNyTZ3Y6fTfJmkn1JTibZ8i9zXpZkT5JDSb5J8kgbvyXJp0m+SvJBkqvb+PIkH7X4r5NcD+wA1ieZSLI1ydIkbyWZbOvc2M4dTfJ+ko+B8Tm+nJIk9W3JQi9AkqQOLAceBp4AvgQ2A+uAe4GngceB9VV1Jskm4AXgwRnyrAQ2AsuAY0neqKq/Zoi7E/ihqu4GSDKcZAh4Dbivqn5uhefzbU27gB1VNZZkKb0feZ9i2k5mkm1AVdXqJCuBD5OsaPOtAW6uql/7uUiSJM0Hi0xJ0oXg26qaBEhyBBivqkoyCYwAw8A7SW4AChiaJc+eqpoCppL8BFwJnJohbhJ4JclOYHdV7U+yClgF7E0CcDHwY5JlwLVVNQZQVX+0df4z5zp6RSpVdTTJd8D5InOvBaYkaVBYZEqSLgRT047PTft+jt697jngk6p6IMkIsO8/5DnLLPfJqjqeZA1wF7A9yTgwBhypqrXTY1uR2a/fOsghSdK88D+ZkqTFYBj4vh2P9pssyTXA71X1LvAyvXbWY8AVSda2mKEkN1XVaeBUkvvb+CVJLgVO02vLPW8/8GiLWQFc13JKkjRQLDIlSYvBS8CLSQ7STRfPauCLJBPAM8D2qvoTeAjYmeQQMAHc3uIfA7YkOQwcAK4CDgNn28OAtgKvAxe1Ft/3gNHWuitJ0kDxFSaSJEmSpM64kylJkiRJ6owP/pEkaRZJLmfmd1PeUVW/zPd6JEkaBLbLSpIkSZI6Y7usJEmSJKkzFpmSJEmSpM5YZEqSJEmSOmORKUmSJEnqjEWmJEmSJKkzfwMPOxxFgBkQPg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1E3E665-3C53-3C4E-8135-64C91F812451}"/>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1078</TotalTime>
  <Words>1199</Words>
  <Application>Microsoft Macintosh PowerPoint</Application>
  <PresentationFormat>Widescreen</PresentationFormat>
  <Paragraphs>131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Arial-BoldMT</vt:lpstr>
      <vt:lpstr>ArialMT</vt:lpstr>
      <vt:lpstr>Calibri</vt:lpstr>
      <vt:lpstr>Century</vt:lpstr>
      <vt:lpstr>Times New Roman</vt:lpstr>
      <vt:lpstr>Office Theme</vt:lpstr>
      <vt:lpstr>LENDING CLUB CASE STUDY SUBMISSION</vt:lpstr>
      <vt:lpstr>PROBLEM STATEMENT</vt:lpstr>
      <vt:lpstr>                    DATA SET </vt:lpstr>
      <vt:lpstr>                    </vt:lpstr>
      <vt:lpstr>                          CASE STUDY OBJECTIVE</vt:lpstr>
      <vt:lpstr>Problem solving methodology</vt:lpstr>
      <vt:lpstr>PowerPoint Presentation</vt:lpstr>
      <vt:lpstr>PowerPoint Presentation</vt:lpstr>
      <vt:lpstr>PowerPoint Presentation</vt:lpstr>
      <vt:lpstr>Loan Applicants work Experience Analysis</vt:lpstr>
      <vt:lpstr>Loan Amount Analysis </vt:lpstr>
      <vt:lpstr>Income Analysis for the loan applicants</vt:lpstr>
      <vt:lpstr>Loan Defaulters by State Analysis </vt:lpstr>
      <vt:lpstr>Purpose for applying Loan Analysis</vt:lpstr>
      <vt:lpstr>Loan Status vs Loan Tenure</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 SUBMISSION</dc:title>
  <dc:creator>Chiranjeev;Shresth Gupta;Swapnil Deshmane;Bhargav Kakati;Siddhartha Mishra</dc:creator>
  <cp:lastModifiedBy>Karthik M Nair</cp:lastModifiedBy>
  <cp:revision>15</cp:revision>
  <dcterms:created xsi:type="dcterms:W3CDTF">2021-11-09T23:08:40Z</dcterms:created>
  <dcterms:modified xsi:type="dcterms:W3CDTF">2021-11-10T17:08:48Z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Microsoft® PowerPoint® for Microsoft 365</vt:lpwstr>
  </property>
  <property fmtid="{D5CDD505-2E9C-101B-9397-08002B2CF9AE}" pid="3" name="KSOProductBuildVer">
    <vt:lpwstr>1033-3.1.6.6275</vt:lpwstr>
  </property>
</Properties>
</file>